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83" r:id="rId3"/>
    <p:sldId id="733" r:id="rId4"/>
    <p:sldId id="886" r:id="rId5"/>
    <p:sldId id="887" r:id="rId7"/>
    <p:sldId id="888" r:id="rId8"/>
    <p:sldId id="889" r:id="rId9"/>
    <p:sldId id="890" r:id="rId10"/>
    <p:sldId id="891" r:id="rId11"/>
    <p:sldId id="892" r:id="rId12"/>
    <p:sldId id="893" r:id="rId13"/>
    <p:sldId id="894" r:id="rId14"/>
    <p:sldId id="895" r:id="rId15"/>
    <p:sldId id="896" r:id="rId16"/>
    <p:sldId id="897" r:id="rId17"/>
    <p:sldId id="898" r:id="rId18"/>
    <p:sldId id="899" r:id="rId19"/>
    <p:sldId id="900" r:id="rId20"/>
    <p:sldId id="901" r:id="rId21"/>
    <p:sldId id="902" r:id="rId22"/>
    <p:sldId id="903" r:id="rId23"/>
    <p:sldId id="904" r:id="rId24"/>
    <p:sldId id="905" r:id="rId25"/>
    <p:sldId id="906" r:id="rId26"/>
    <p:sldId id="907" r:id="rId27"/>
    <p:sldId id="908" r:id="rId28"/>
    <p:sldId id="909" r:id="rId29"/>
    <p:sldId id="910" r:id="rId30"/>
    <p:sldId id="911" r:id="rId31"/>
    <p:sldId id="912" r:id="rId32"/>
    <p:sldId id="913" r:id="rId33"/>
    <p:sldId id="914" r:id="rId34"/>
    <p:sldId id="915" r:id="rId35"/>
    <p:sldId id="918" r:id="rId36"/>
    <p:sldId id="919" r:id="rId37"/>
    <p:sldId id="920" r:id="rId38"/>
    <p:sldId id="921" r:id="rId39"/>
    <p:sldId id="922" r:id="rId40"/>
    <p:sldId id="923" r:id="rId41"/>
    <p:sldId id="924" r:id="rId42"/>
    <p:sldId id="925" r:id="rId43"/>
    <p:sldId id="1037" r:id="rId44"/>
    <p:sldId id="926" r:id="rId45"/>
    <p:sldId id="928" r:id="rId46"/>
    <p:sldId id="929" r:id="rId47"/>
    <p:sldId id="930" r:id="rId48"/>
    <p:sldId id="927" r:id="rId49"/>
    <p:sldId id="940" r:id="rId50"/>
    <p:sldId id="941" r:id="rId51"/>
    <p:sldId id="942" r:id="rId52"/>
    <p:sldId id="934" r:id="rId53"/>
    <p:sldId id="935" r:id="rId54"/>
    <p:sldId id="936" r:id="rId55"/>
    <p:sldId id="937" r:id="rId56"/>
    <p:sldId id="938" r:id="rId57"/>
    <p:sldId id="939" r:id="rId58"/>
    <p:sldId id="943" r:id="rId59"/>
    <p:sldId id="944" r:id="rId60"/>
    <p:sldId id="945" r:id="rId61"/>
    <p:sldId id="946" r:id="rId62"/>
    <p:sldId id="947" r:id="rId63"/>
    <p:sldId id="948" r:id="rId64"/>
    <p:sldId id="949" r:id="rId65"/>
    <p:sldId id="1038" r:id="rId66"/>
    <p:sldId id="950" r:id="rId67"/>
    <p:sldId id="951" r:id="rId68"/>
    <p:sldId id="952" r:id="rId69"/>
    <p:sldId id="953" r:id="rId70"/>
    <p:sldId id="954" r:id="rId71"/>
    <p:sldId id="560" r:id="rId72"/>
  </p:sldIdLst>
  <p:sldSz cx="9144000" cy="6858000" type="screen4x3"/>
  <p:notesSz cx="6858000" cy="9144000"/>
  <p:custDataLst>
    <p:tags r:id="rId77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0" userDrawn="1">
          <p15:clr>
            <a:srgbClr val="A4A3A4"/>
          </p15:clr>
        </p15:guide>
        <p15:guide id="2" pos="10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ww" initials="w" lastIdx="4" clrIdx="0"/>
  <p:cmAuthor id="1" name="df" initials="df1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822"/>
    <a:srgbClr val="009ED6"/>
    <a:srgbClr val="1369B2"/>
    <a:srgbClr val="3BCCFF"/>
    <a:srgbClr val="D5F4FF"/>
    <a:srgbClr val="D5F2FF"/>
    <a:srgbClr val="EAEAEA"/>
    <a:srgbClr val="FFFF00"/>
    <a:srgbClr val="A3D3FF"/>
    <a:srgbClr val="D5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70" autoAdjust="0"/>
  </p:normalViewPr>
  <p:slideViewPr>
    <p:cSldViewPr snapToGrid="0" snapToObjects="1" showGuides="1">
      <p:cViewPr varScale="1">
        <p:scale>
          <a:sx n="72" d="100"/>
          <a:sy n="72" d="100"/>
        </p:scale>
        <p:origin x="-1110" y="-102"/>
      </p:cViewPr>
      <p:guideLst>
        <p:guide orient="horz" pos="540"/>
        <p:guide pos="10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04"/>
    </p:cViewPr>
  </p:sorter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7" Type="http://schemas.openxmlformats.org/officeDocument/2006/relationships/tags" Target="tags/tag11.xml"/><Relationship Id="rId76" Type="http://schemas.openxmlformats.org/officeDocument/2006/relationships/commentAuthors" Target="commentAuthors.xml"/><Relationship Id="rId75" Type="http://schemas.openxmlformats.org/officeDocument/2006/relationships/tableStyles" Target="tableStyles.xml"/><Relationship Id="rId74" Type="http://schemas.openxmlformats.org/officeDocument/2006/relationships/viewProps" Target="viewProps.xml"/><Relationship Id="rId73" Type="http://schemas.openxmlformats.org/officeDocument/2006/relationships/presProps" Target="presProps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notesMaster" Target="notesMasters/notesMaster1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CA35E61-DEFB-44A7-90C6-2D5B1243039C}" type="datetimeFigureOut">
              <a:rPr lang="zh-CN" altLang="en-US"/>
            </a:fld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9479CD-D95B-4631-9A63-04C266923D84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963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696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34146CC7-97F4-412F-87C2-50E418A2FD5D}" type="slidenum">
              <a:rPr lang="zh-CN" altLang="en-US" smtClean="0"/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2E0788A4-FD60-4FC8-B80E-E674EFB4B1A3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06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06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BCF6A4F3-04F3-4B98-9EB0-0C8D45149F18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16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16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2B1E0274-5C6B-431D-9FE8-4A4BE2092600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27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8AEB7285-B87D-4FB4-A04D-F5CE6C1A6F3A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13DC3C35-3F0B-47FE-97B6-441A80082726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47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47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F9CCDC10-EA03-4C0D-A998-35C832305280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57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52666592-7F2B-4DB0-9D7C-DBE8B2B32C5F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68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68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9C272C40-5D23-4872-8A70-77DD2EC8347F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78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778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43BF46E5-016D-452C-908A-22D8A8945590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流程图: 过程 2"/>
          <p:cNvSpPr/>
          <p:nvPr userDrawn="1"/>
        </p:nvSpPr>
        <p:spPr bwMode="auto">
          <a:xfrm>
            <a:off x="3093929" y="801666"/>
            <a:ext cx="2993720" cy="388307"/>
          </a:xfrm>
          <a:prstGeom prst="flowChartProcess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 bwMode="auto">
          <a:xfrm>
            <a:off x="5924811" y="200416"/>
            <a:ext cx="2931090" cy="67640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 userDrawn="1"/>
        </p:nvSpPr>
        <p:spPr bwMode="auto">
          <a:xfrm>
            <a:off x="375781" y="6626268"/>
            <a:ext cx="1440493" cy="2317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 bwMode="auto">
          <a:xfrm>
            <a:off x="375781" y="6626268"/>
            <a:ext cx="1440493" cy="2317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 bwMode="auto">
          <a:xfrm>
            <a:off x="375781" y="6626268"/>
            <a:ext cx="1440493" cy="2317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 bwMode="auto">
          <a:xfrm>
            <a:off x="2404997" y="1866378"/>
            <a:ext cx="4321480" cy="67640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知识架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 userDrawn="1"/>
        </p:nvSpPr>
        <p:spPr bwMode="auto">
          <a:xfrm>
            <a:off x="690563" y="220663"/>
            <a:ext cx="923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3600" b="1" spc="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</a:t>
            </a:r>
            <a:r>
              <a:rPr lang="zh-CN" altLang="en-US"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 </a:t>
            </a:r>
            <a:endParaRPr lang="zh-CN" altLang="en-US" sz="36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57350" y="154546"/>
            <a:ext cx="4716082" cy="77628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 bwMode="auto">
          <a:xfrm>
            <a:off x="5924811" y="200416"/>
            <a:ext cx="2931090" cy="67640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6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7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8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0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1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2.png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3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标题 2"/>
          <p:cNvSpPr>
            <a:spLocks noGrp="1"/>
          </p:cNvSpPr>
          <p:nvPr>
            <p:ph type="title"/>
          </p:nvPr>
        </p:nvSpPr>
        <p:spPr bwMode="auto">
          <a:xfrm>
            <a:off x="382270" y="148590"/>
            <a:ext cx="8531225" cy="3512820"/>
          </a:xfrm>
          <a:prstGeom prst="rect">
            <a:avLst/>
          </a:prstGeom>
          <a:solidFill>
            <a:srgbClr val="009ED6"/>
          </a:solidFill>
        </p:spPr>
        <p:txBody>
          <a:bodyPr vert="horz" wrap="square" lIns="91440" tIns="45720" rIns="91440" bIns="45720" numCol="1" anchor="t" anchorCtr="0" compatLnSpc="1"/>
          <a:lstStyle/>
          <a:p>
            <a:pPr algn="l">
              <a:lnSpc>
                <a:spcPct val="200000"/>
              </a:lnSpc>
            </a:pPr>
            <a:r>
              <a:rPr 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Vue</a:t>
            </a:r>
            <a:r>
              <a:rPr 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</a:t>
            </a:r>
            <a: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</a:t>
            </a:r>
            <a:br>
              <a:rPr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——Vue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实例和数据绑定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83888" y="5402700"/>
            <a:ext cx="1172845" cy="1116349"/>
            <a:chOff x="1154644" y="5402700"/>
            <a:chExt cx="1172845" cy="1116349"/>
          </a:xfrm>
        </p:grpSpPr>
        <p:sp>
          <p:nvSpPr>
            <p:cNvPr id="17" name="椭圆 16"/>
            <p:cNvSpPr/>
            <p:nvPr/>
          </p:nvSpPr>
          <p:spPr bwMode="auto">
            <a:xfrm>
              <a:off x="1191828" y="5402700"/>
              <a:ext cx="1118587" cy="1116349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8" name="矩形 4"/>
            <p:cNvSpPr>
              <a:spLocks noChangeArrowheads="1"/>
            </p:cNvSpPr>
            <p:nvPr/>
          </p:nvSpPr>
          <p:spPr bwMode="auto">
            <a:xfrm>
              <a:off x="1154644" y="5714653"/>
              <a:ext cx="1172845" cy="491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sz="2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Vue.js</a:t>
              </a:r>
              <a:endParaRPr lang="zh-CN" altLang="en-US" sz="2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100" name="文本占位符 3"/>
          <p:cNvSpPr>
            <a:spLocks noGrp="1"/>
          </p:cNvSpPr>
          <p:nvPr/>
        </p:nvSpPr>
        <p:spPr bwMode="auto">
          <a:xfrm>
            <a:off x="2709863" y="5666317"/>
            <a:ext cx="2714625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rgbClr val="75A0D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400" dirty="0" err="1"/>
              <a:t>Vue</a:t>
            </a:r>
            <a:r>
              <a:rPr lang="zh-CN" altLang="en-US" sz="2400" dirty="0"/>
              <a:t>实例</a:t>
            </a:r>
            <a:endParaRPr lang="zh-CN" altLang="en-US" sz="2400" dirty="0"/>
          </a:p>
        </p:txBody>
      </p:sp>
      <p:sp>
        <p:nvSpPr>
          <p:cNvPr id="4101" name="文本占位符 4"/>
          <p:cNvSpPr>
            <a:spLocks noGrp="1"/>
          </p:cNvSpPr>
          <p:nvPr/>
        </p:nvSpPr>
        <p:spPr bwMode="auto">
          <a:xfrm>
            <a:off x="5532438" y="5669492"/>
            <a:ext cx="2714625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rgbClr val="75A0D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400" dirty="0" err="1"/>
              <a:t>Vue</a:t>
            </a:r>
            <a:r>
              <a:rPr lang="zh-CN" altLang="en-US" sz="2400" dirty="0"/>
              <a:t>数据绑定</a:t>
            </a: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83" y="2638644"/>
            <a:ext cx="5860602" cy="362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</a:t>
            </a:r>
            <a:endParaRPr lang="en-US" alt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" name="矩形 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data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初始数据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/>
              <a:t>data</a:t>
            </a:r>
            <a:r>
              <a:rPr lang="zh-CN" altLang="en-US" dirty="0"/>
              <a:t>中定义</a:t>
            </a:r>
            <a:r>
              <a:rPr lang="en-US" altLang="zh-CN" dirty="0"/>
              <a:t>name</a:t>
            </a:r>
            <a:r>
              <a:rPr lang="zh-CN" altLang="en-US" dirty="0"/>
              <a:t>的初始数据为“定义初始数据”。</a:t>
            </a:r>
            <a:endParaRPr lang="en-US" altLang="zh-CN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矩形 13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data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初始数据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22" name="组合 9"/>
          <p:cNvGrpSpPr/>
          <p:nvPr/>
        </p:nvGrpSpPr>
        <p:grpSpPr bwMode="auto">
          <a:xfrm>
            <a:off x="557422" y="2746292"/>
            <a:ext cx="3762330" cy="3552272"/>
            <a:chOff x="1277816" y="3552093"/>
            <a:chExt cx="2271831" cy="3105597"/>
          </a:xfrm>
        </p:grpSpPr>
        <p:sp>
          <p:nvSpPr>
            <p:cNvPr id="24" name="矩形 10"/>
            <p:cNvSpPr>
              <a:spLocks noChangeArrowheads="1"/>
            </p:cNvSpPr>
            <p:nvPr/>
          </p:nvSpPr>
          <p:spPr bwMode="auto">
            <a:xfrm>
              <a:off x="1277816" y="3552093"/>
              <a:ext cx="2271831" cy="3105597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5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186288" cy="2906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&lt;!-- 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定义唯一根元素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div --&gt;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&lt;div id="app"&gt;&lt;p&gt;{{name}}&lt;/p&gt;&lt;/div</a:t>
              </a:r>
              <a:r>
                <a:rPr lang="en-US" altLang="zh-CN" sz="1400" dirty="0">
                  <a:solidFill>
                    <a:schemeClr val="bg1"/>
                  </a:solidFill>
                </a:rPr>
                <a:t>&gt;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({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el: '#app', // 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通过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el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与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div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元素绑定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data: {name: '</a:t>
              </a:r>
              <a:r>
                <a:rPr lang="zh-CN" altLang="en-US" sz="1400" b="1" dirty="0">
                  <a:solidFill>
                    <a:schemeClr val="bg1"/>
                  </a:solidFill>
                </a:rPr>
                <a:t>定义初始数据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'}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})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console.log(vm.$data.name)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console.log(vm.$data.name)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&lt;/script&gt;</a:t>
              </a:r>
              <a:endParaRPr lang="en-US" altLang="zh-CN" sz="14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580916" y="1992313"/>
            <a:ext cx="790733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methods</a:t>
            </a:r>
            <a:r>
              <a:rPr lang="zh-CN" altLang="en-US" b="1" u="sng" dirty="0">
                <a:solidFill>
                  <a:srgbClr val="0D74C9"/>
                </a:solidFill>
              </a:rPr>
              <a:t>基本概念</a:t>
            </a:r>
            <a:r>
              <a:rPr lang="zh-CN" altLang="en-US" dirty="0"/>
              <a:t>：</a:t>
            </a:r>
            <a:endParaRPr lang="en-US" altLang="zh-CN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en-US" altLang="zh-CN" dirty="0"/>
              <a:t>methods</a:t>
            </a:r>
            <a:r>
              <a:rPr lang="zh-CN" altLang="zh-CN" dirty="0"/>
              <a:t>属性用来定义方法，通过</a:t>
            </a:r>
            <a:r>
              <a:rPr lang="en-US" altLang="zh-CN" dirty="0" err="1"/>
              <a:t>Vue</a:t>
            </a:r>
            <a:r>
              <a:rPr lang="zh-CN" altLang="zh-CN" dirty="0"/>
              <a:t>实例可以直接访问这些方法</a:t>
            </a:r>
            <a:endParaRPr lang="en-US" altLang="zh-CN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zh-CN" dirty="0"/>
              <a:t>在定义的方法中，</a:t>
            </a:r>
            <a:r>
              <a:rPr lang="en-US" altLang="zh-CN" dirty="0"/>
              <a:t>this</a:t>
            </a:r>
            <a:r>
              <a:rPr lang="zh-CN" altLang="zh-CN" dirty="0"/>
              <a:t>指向</a:t>
            </a:r>
            <a:r>
              <a:rPr lang="en-US" altLang="zh-CN" dirty="0" err="1"/>
              <a:t>Vue</a:t>
            </a:r>
            <a:r>
              <a:rPr lang="zh-CN" altLang="zh-CN" dirty="0"/>
              <a:t>实例本身</a:t>
            </a:r>
            <a:endParaRPr lang="en-US" altLang="zh-CN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zh-CN" dirty="0"/>
              <a:t>定义在</a:t>
            </a:r>
            <a:r>
              <a:rPr lang="en-US" altLang="zh-CN" dirty="0"/>
              <a:t>methods</a:t>
            </a:r>
            <a:r>
              <a:rPr lang="zh-CN" altLang="zh-CN" dirty="0"/>
              <a:t>属性中的方法可以作为页面中的事件处理方法使用</a:t>
            </a:r>
            <a:endParaRPr lang="en-US" altLang="zh-CN" dirty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zh-CN" dirty="0"/>
              <a:t>当事件触发后，执行相应的事件处理方</a:t>
            </a:r>
            <a:r>
              <a:rPr lang="zh-CN" altLang="en-US" dirty="0"/>
              <a:t>法</a:t>
            </a:r>
            <a:endParaRPr lang="zh-CN" alt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" name="矩形 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methods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定义方法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fdfdff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142" y="2812398"/>
            <a:ext cx="4858448" cy="186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</a:t>
            </a:r>
            <a:endParaRPr lang="en-US" alt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" name="矩形 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methods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定义方法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：编写初始页面结构。</a:t>
            </a:r>
            <a:endParaRPr lang="en-US" altLang="zh-CN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矩形 13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methods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定义方法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21" name="组合 9"/>
          <p:cNvGrpSpPr/>
          <p:nvPr/>
        </p:nvGrpSpPr>
        <p:grpSpPr bwMode="auto">
          <a:xfrm>
            <a:off x="2013101" y="3083374"/>
            <a:ext cx="4590900" cy="1837672"/>
            <a:chOff x="1277817" y="3552094"/>
            <a:chExt cx="2598166" cy="2586758"/>
          </a:xfrm>
        </p:grpSpPr>
        <p:sp>
          <p:nvSpPr>
            <p:cNvPr id="22" name="矩形 10"/>
            <p:cNvSpPr>
              <a:spLocks noChangeArrowheads="1"/>
            </p:cNvSpPr>
            <p:nvPr/>
          </p:nvSpPr>
          <p:spPr bwMode="auto">
            <a:xfrm>
              <a:off x="1277817" y="3552094"/>
              <a:ext cx="2598166" cy="248205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4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512624" cy="2467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&lt;div id="app"&gt;</a:t>
              </a:r>
              <a:endParaRPr lang="en-US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  &lt;!-- 为button按钮绑定click事件 --&gt;</a:t>
              </a:r>
              <a:endParaRPr lang="en-US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  &lt;button @click="showInfo"&gt;请单击&lt;/button&gt;</a:t>
              </a:r>
              <a:endParaRPr lang="en-US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  &lt;p&gt;信息：{{msg}}&lt;/p&gt;</a:t>
              </a:r>
              <a:endParaRPr lang="en-US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&lt;/div&gt;</a:t>
              </a:r>
              <a:endParaRPr lang="en-US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endParaRPr lang="zh-CN" altLang="zh-CN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圆角矩形 15"/>
          <p:cNvSpPr>
            <a:spLocks noChangeArrowheads="1"/>
          </p:cNvSpPr>
          <p:nvPr/>
        </p:nvSpPr>
        <p:spPr bwMode="auto">
          <a:xfrm>
            <a:off x="4442649" y="2762723"/>
            <a:ext cx="2161352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初始页面结构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/>
              <a:t>methods</a:t>
            </a:r>
            <a:r>
              <a:rPr lang="zh-CN" altLang="en-US" dirty="0"/>
              <a:t>选项中定义</a:t>
            </a:r>
            <a:r>
              <a:rPr lang="en-US" altLang="zh-CN" dirty="0" err="1"/>
              <a:t>showInfo</a:t>
            </a:r>
            <a:r>
              <a:rPr lang="en-US" altLang="zh-CN" dirty="0"/>
              <a:t>()</a:t>
            </a:r>
            <a:r>
              <a:rPr lang="zh-CN" altLang="en-US" dirty="0"/>
              <a:t>方法，实现页面内容的更新。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methods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定义方法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 bwMode="auto">
          <a:xfrm>
            <a:off x="941927" y="3214732"/>
            <a:ext cx="2258473" cy="1946220"/>
            <a:chOff x="1294683" y="3552093"/>
            <a:chExt cx="2598165" cy="4164172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94683" y="3552093"/>
              <a:ext cx="2598165" cy="4164172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512624" cy="2040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({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el: '#app',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data: {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  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: ''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},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})</a:t>
              </a:r>
              <a:endParaRPr lang="zh-CN" altLang="zh-CN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圆角矩形 15"/>
          <p:cNvSpPr>
            <a:spLocks noChangeArrowheads="1"/>
          </p:cNvSpPr>
          <p:nvPr/>
        </p:nvSpPr>
        <p:spPr bwMode="auto">
          <a:xfrm>
            <a:off x="1504607" y="2778641"/>
            <a:ext cx="1681133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定义</a:t>
            </a:r>
            <a:r>
              <a:rPr lang="en-US" altLang="zh-CN" dirty="0" err="1"/>
              <a:t>vm</a:t>
            </a:r>
            <a:r>
              <a:rPr lang="zh-CN" altLang="en-US" dirty="0"/>
              <a:t>实例</a:t>
            </a:r>
            <a:endParaRPr lang="en-US" altLang="zh-CN" dirty="0"/>
          </a:p>
        </p:txBody>
      </p:sp>
      <p:grpSp>
        <p:nvGrpSpPr>
          <p:cNvPr id="19" name="组合 18"/>
          <p:cNvGrpSpPr/>
          <p:nvPr/>
        </p:nvGrpSpPr>
        <p:grpSpPr bwMode="auto">
          <a:xfrm>
            <a:off x="4151756" y="3270283"/>
            <a:ext cx="3907363" cy="1856492"/>
            <a:chOff x="1277817" y="3552094"/>
            <a:chExt cx="2598166" cy="2159798"/>
          </a:xfrm>
        </p:grpSpPr>
        <p:sp>
          <p:nvSpPr>
            <p:cNvPr id="20" name="矩形 19"/>
            <p:cNvSpPr>
              <a:spLocks noChangeArrowheads="1"/>
            </p:cNvSpPr>
            <p:nvPr/>
          </p:nvSpPr>
          <p:spPr bwMode="auto">
            <a:xfrm>
              <a:off x="1277817" y="3552094"/>
              <a:ext cx="2598166" cy="2159798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" name="矩形 20"/>
            <p:cNvSpPr>
              <a:spLocks noChangeArrowheads="1"/>
            </p:cNvSpPr>
            <p:nvPr/>
          </p:nvSpPr>
          <p:spPr bwMode="auto">
            <a:xfrm>
              <a:off x="1363359" y="3670950"/>
              <a:ext cx="2512624" cy="2040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methods: {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 // 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定义事件处理方法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showInfo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  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showInfo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 () {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    this.msg = '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触发单击事件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'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   }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 }</a:t>
              </a:r>
              <a:endParaRPr lang="zh-CN" altLang="zh-CN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圆角矩形 15"/>
          <p:cNvSpPr>
            <a:spLocks noChangeArrowheads="1"/>
          </p:cNvSpPr>
          <p:nvPr/>
        </p:nvSpPr>
        <p:spPr bwMode="auto">
          <a:xfrm>
            <a:off x="4151757" y="2845869"/>
            <a:ext cx="3907363" cy="47160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在</a:t>
            </a:r>
            <a:r>
              <a:rPr lang="en-US" altLang="zh-CN" dirty="0" err="1"/>
              <a:t>Vue</a:t>
            </a:r>
            <a:r>
              <a:rPr lang="zh-CN" altLang="en-US" dirty="0"/>
              <a:t>配置对象中定义</a:t>
            </a:r>
            <a:r>
              <a:rPr lang="en-US" altLang="zh-CN" dirty="0" err="1"/>
              <a:t>showInfo</a:t>
            </a:r>
            <a:r>
              <a:rPr lang="zh-CN" altLang="en-US" dirty="0"/>
              <a:t>方法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22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fdfdff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608" y="2769274"/>
            <a:ext cx="4999706" cy="1918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：单击页面中的“请单击”按钮，更新页面内容。</a:t>
            </a:r>
            <a:endParaRPr lang="en-US" alt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" name="矩形 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methods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定义方法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2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computed</a:t>
            </a:r>
            <a:r>
              <a:rPr lang="zh-CN" altLang="en-US" b="1" u="sng" dirty="0">
                <a:solidFill>
                  <a:srgbClr val="0D74C9"/>
                </a:solidFill>
              </a:rPr>
              <a:t>计算属性</a:t>
            </a:r>
            <a:r>
              <a:rPr lang="zh-CN" altLang="en-US" dirty="0"/>
              <a:t>：计算属性结果会被缓存起来，当</a:t>
            </a:r>
            <a:r>
              <a:rPr lang="zh-CN" altLang="zh-CN" dirty="0"/>
              <a:t>依赖的响应式属性</a:t>
            </a:r>
            <a:r>
              <a:rPr lang="zh-CN" altLang="en-US" dirty="0"/>
              <a:t>发生</a:t>
            </a:r>
            <a:r>
              <a:rPr lang="zh-CN" altLang="zh-CN" dirty="0"/>
              <a:t>变化时，才会重新计算，返回最终结果。</a:t>
            </a:r>
            <a:endParaRPr lang="zh-CN" altLang="zh-CN" dirty="0"/>
          </a:p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  <a:sym typeface="+mn-ea"/>
              </a:rPr>
              <a:t>运用场景</a:t>
            </a:r>
            <a:r>
              <a:rPr lang="zh-CN" altLang="en-US" dirty="0">
                <a:sym typeface="+mn-ea"/>
              </a:rPr>
              <a:t>：</a:t>
            </a:r>
            <a:r>
              <a:rPr lang="en-US" altLang="zh-CN" dirty="0"/>
              <a:t>当一些数据要随着其他数据的变化而变化时，就要用到computed计算属性。</a:t>
            </a:r>
            <a:endParaRPr lang="en-US" altLang="zh-CN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矩形 13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5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computed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计算属性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：根据商品单价和数量计算出商品的总价格</a:t>
            </a:r>
            <a:r>
              <a:rPr lang="zh-CN" altLang="zh-CN" dirty="0"/>
              <a:t>。</a:t>
            </a:r>
            <a:endParaRPr lang="en-US" altLang="zh-CN" dirty="0"/>
          </a:p>
        </p:txBody>
      </p:sp>
      <p:sp>
        <p:nvSpPr>
          <p:cNvPr id="18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0" name="矩形 19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5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computed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计算属性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66562" name="Picture 2" descr="aas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234" y="2749174"/>
            <a:ext cx="4796547" cy="2678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：首先编写总价格页面结构</a:t>
            </a:r>
            <a:r>
              <a:rPr lang="zh-CN" altLang="zh-CN" dirty="0"/>
              <a:t>。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5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computed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计算属性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 bwMode="auto">
          <a:xfrm>
            <a:off x="1409649" y="2904672"/>
            <a:ext cx="5274930" cy="2565962"/>
            <a:chOff x="1277816" y="3552093"/>
            <a:chExt cx="2598167" cy="3696284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77816" y="3552093"/>
              <a:ext cx="2598167" cy="3696284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1363359" y="3639530"/>
              <a:ext cx="2512624" cy="3608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&lt;p&gt;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总价格：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{{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totalPrice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}}&lt;/p&gt;&lt;p&gt;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单价：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{{price}}&lt;/p&gt;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&lt;p&gt;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数量：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{{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num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}}&lt;/p&gt;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&lt;div&gt;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&lt;button @click="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num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 == 0 ? 0 : 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num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--"&gt;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减少数量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&lt;/button&gt;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  &lt;button @click="</a:t>
              </a:r>
              <a:r>
                <a:rPr lang="en-US" altLang="zh-CN" sz="1200" b="1" dirty="0" err="1">
                  <a:solidFill>
                    <a:schemeClr val="bg1"/>
                  </a:solidFill>
                </a:rPr>
                <a:t>num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++"&gt;</a:t>
              </a:r>
              <a:r>
                <a:rPr lang="zh-CN" altLang="zh-CN" sz="1200" b="1" dirty="0">
                  <a:solidFill>
                    <a:schemeClr val="bg1"/>
                  </a:solidFill>
                </a:rPr>
                <a:t>增加数量</a:t>
              </a:r>
              <a:r>
                <a:rPr lang="en-US" altLang="zh-CN" sz="1200" b="1" dirty="0">
                  <a:solidFill>
                    <a:schemeClr val="bg1"/>
                  </a:solidFill>
                </a:rPr>
                <a:t>&lt;/button&gt;</a:t>
              </a:r>
              <a:endParaRPr lang="zh-CN" altLang="en-US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  &lt;/div&gt;</a:t>
              </a:r>
              <a:endParaRPr lang="zh-CN" altLang="zh-CN" sz="12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b="1" dirty="0">
                  <a:solidFill>
                    <a:schemeClr val="bg1"/>
                  </a:solidFill>
                </a:rPr>
                <a:t>&lt;/div&gt;</a:t>
              </a:r>
              <a:endParaRPr lang="zh-CN" altLang="zh-CN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圆角矩形 15"/>
          <p:cNvSpPr>
            <a:spLocks noChangeArrowheads="1"/>
          </p:cNvSpPr>
          <p:nvPr/>
        </p:nvSpPr>
        <p:spPr bwMode="auto">
          <a:xfrm>
            <a:off x="4061619" y="2603795"/>
            <a:ext cx="2569376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总价格计算页面结构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r>
              <a:rPr lang="zh-CN" altLang="en-US" b="1"/>
              <a:t>目录</a:t>
            </a:r>
            <a:endParaRPr lang="zh-CN" altLang="en-US"/>
          </a:p>
        </p:txBody>
      </p:sp>
      <p:sp>
        <p:nvSpPr>
          <p:cNvPr id="6150" name="矩形 3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3676650" y="3634423"/>
            <a:ext cx="1975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Vue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数据绑定</a:t>
            </a:r>
            <a:endParaRPr lang="zh-CN" altLang="en-US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11"/>
          <p:cNvGrpSpPr/>
          <p:nvPr>
            <p:custDataLst>
              <p:tags r:id="rId2"/>
            </p:custDataLst>
          </p:nvPr>
        </p:nvGrpSpPr>
        <p:grpSpPr bwMode="auto">
          <a:xfrm rot="-12767">
            <a:off x="2751138" y="3385503"/>
            <a:ext cx="884237" cy="954087"/>
            <a:chOff x="1936217" y="1275606"/>
            <a:chExt cx="1296545" cy="1728192"/>
          </a:xfrm>
        </p:grpSpPr>
        <p:grpSp>
          <p:nvGrpSpPr>
            <p:cNvPr id="6177" name="组合 112"/>
            <p:cNvGrpSpPr/>
            <p:nvPr/>
          </p:nvGrpSpPr>
          <p:grpSpPr bwMode="auto">
            <a:xfrm>
              <a:off x="1936620" y="1275606"/>
              <a:ext cx="1296142" cy="1728192"/>
              <a:chOff x="1907704" y="1275606"/>
              <a:chExt cx="1296142" cy="1728192"/>
            </a:xfrm>
          </p:grpSpPr>
          <p:sp>
            <p:nvSpPr>
              <p:cNvPr id="10" name="圆角矩形 9"/>
              <p:cNvSpPr/>
              <p:nvPr>
                <p:custDataLst>
                  <p:tags r:id="rId3"/>
                </p:custDataLst>
              </p:nvPr>
            </p:nvSpPr>
            <p:spPr>
              <a:xfrm>
                <a:off x="1907301" y="1275607"/>
                <a:ext cx="1296545" cy="1728192"/>
              </a:xfrm>
              <a:prstGeom prst="roundRect">
                <a:avLst/>
              </a:prstGeom>
              <a:solidFill>
                <a:srgbClr val="1369B2"/>
              </a:solidFill>
              <a:ln w="25400" cap="flat" cmpd="sng" algn="ctr">
                <a:noFill/>
                <a:prstDash val="solid"/>
              </a:ln>
              <a:effectLst>
                <a:outerShdw blurRad="76200" dir="13500000" sy="23000" kx="12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3600" b="1" kern="0" dirty="0">
                    <a:solidFill>
                      <a:prstClr val="white"/>
                    </a:solidFill>
                    <a:latin typeface="Cambria Math" panose="02040503050406030204" pitchFamily="18" charset="0"/>
                    <a:ea typeface="汉仪综艺体简" panose="02010609000101010101" pitchFamily="49" charset="-122"/>
                  </a:rPr>
                  <a:t>2.2</a:t>
                </a:r>
                <a:endParaRPr lang="zh-CN" altLang="en-US" sz="3600" b="1" kern="0" dirty="0">
                  <a:solidFill>
                    <a:prstClr val="white"/>
                  </a:solidFill>
                  <a:latin typeface="Cambria Math" panose="02040503050406030204" pitchFamily="18" charset="0"/>
                  <a:ea typeface="汉仪综艺体简" panose="02010609000101010101" pitchFamily="49" charset="-122"/>
                </a:endParaRPr>
              </a:p>
            </p:txBody>
          </p:sp>
          <p:sp>
            <p:nvSpPr>
              <p:cNvPr id="11" name="圆角矩形 10"/>
              <p:cNvSpPr/>
              <p:nvPr>
                <p:custDataLst>
                  <p:tags r:id="rId4"/>
                </p:custDataLst>
              </p:nvPr>
            </p:nvSpPr>
            <p:spPr>
              <a:xfrm>
                <a:off x="1960838" y="1347494"/>
                <a:ext cx="1189471" cy="1584417"/>
              </a:xfrm>
              <a:prstGeom prst="roundRect">
                <a:avLst/>
              </a:prstGeom>
              <a:noFill/>
              <a:ln w="15875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 kern="0">
                  <a:solidFill>
                    <a:prstClr val="white"/>
                  </a:solidFill>
                  <a:latin typeface="Cambria Math" panose="02040503050406030204" pitchFamily="18" charset="0"/>
                  <a:ea typeface="汉仪综艺体简" panose="02010609000101010101" pitchFamily="49" charset="-122"/>
                </a:endParaRPr>
              </a:p>
            </p:txBody>
          </p:sp>
        </p:grpSp>
        <p:sp>
          <p:nvSpPr>
            <p:cNvPr id="9" name="圆角矩形 5"/>
            <p:cNvSpPr/>
            <p:nvPr>
              <p:custDataLst>
                <p:tags r:id="rId5"/>
              </p:custDataLst>
            </p:nvPr>
          </p:nvSpPr>
          <p:spPr>
            <a:xfrm>
              <a:off x="1890818" y="2060414"/>
              <a:ext cx="1294218" cy="937422"/>
            </a:xfrm>
            <a:custGeom>
              <a:avLst/>
              <a:gdLst/>
              <a:ahLst/>
              <a:cxnLst/>
              <a:rect l="l" t="t" r="r" b="b"/>
              <a:pathLst>
                <a:path w="1292867" h="936362">
                  <a:moveTo>
                    <a:pt x="0" y="0"/>
                  </a:moveTo>
                  <a:lnTo>
                    <a:pt x="1292867" y="752847"/>
                  </a:lnTo>
                  <a:cubicBezTo>
                    <a:pt x="1277961" y="856795"/>
                    <a:pt x="1188330" y="936362"/>
                    <a:pt x="1080116" y="936362"/>
                  </a:cubicBezTo>
                  <a:lnTo>
                    <a:pt x="216028" y="936362"/>
                  </a:lnTo>
                  <a:cubicBezTo>
                    <a:pt x="96719" y="936362"/>
                    <a:pt x="0" y="839643"/>
                    <a:pt x="0" y="720334"/>
                  </a:cubicBezTo>
                  <a:close/>
                </a:path>
              </a:pathLst>
            </a:custGeom>
            <a:solidFill>
              <a:sysClr val="window" lastClr="FFFFFF">
                <a:alpha val="43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b="1" kern="0">
                <a:solidFill>
                  <a:prstClr val="white"/>
                </a:solidFill>
                <a:latin typeface="Cambria Math" panose="02040503050406030204" pitchFamily="18" charset="0"/>
                <a:ea typeface="汉仪综艺体简" panose="02010609000101010101" pitchFamily="49" charset="-122"/>
              </a:endParaRPr>
            </a:p>
          </p:txBody>
        </p:sp>
      </p:grpSp>
      <p:grpSp>
        <p:nvGrpSpPr>
          <p:cNvPr id="6152" name="4.1"/>
          <p:cNvGrpSpPr/>
          <p:nvPr>
            <p:custDataLst>
              <p:tags r:id="rId6"/>
            </p:custDataLst>
          </p:nvPr>
        </p:nvGrpSpPr>
        <p:grpSpPr bwMode="auto">
          <a:xfrm>
            <a:off x="1711325" y="2080578"/>
            <a:ext cx="2366008" cy="952500"/>
            <a:chOff x="1711765" y="1263328"/>
            <a:chExt cx="2365931" cy="952284"/>
          </a:xfrm>
        </p:grpSpPr>
        <p:grpSp>
          <p:nvGrpSpPr>
            <p:cNvPr id="6170" name="组合 29"/>
            <p:cNvGrpSpPr/>
            <p:nvPr/>
          </p:nvGrpSpPr>
          <p:grpSpPr bwMode="auto">
            <a:xfrm rot="-12767">
              <a:off x="1711765" y="1263328"/>
              <a:ext cx="884879" cy="952284"/>
              <a:chOff x="1936620" y="1275606"/>
              <a:chExt cx="1296876" cy="1728192"/>
            </a:xfrm>
          </p:grpSpPr>
          <p:grpSp>
            <p:nvGrpSpPr>
              <p:cNvPr id="6173" name="组合 31"/>
              <p:cNvGrpSpPr/>
              <p:nvPr/>
            </p:nvGrpSpPr>
            <p:grpSpPr bwMode="auto">
              <a:xfrm>
                <a:off x="1936620" y="1275606"/>
                <a:ext cx="1296142" cy="1728192"/>
                <a:chOff x="1907704" y="1275606"/>
                <a:chExt cx="1296142" cy="1728192"/>
              </a:xfrm>
            </p:grpSpPr>
            <p:sp>
              <p:nvSpPr>
                <p:cNvPr id="25" name="圆角矩形 24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1907704" y="1275604"/>
                  <a:ext cx="1295894" cy="1728192"/>
                </a:xfrm>
                <a:prstGeom prst="roundRect">
                  <a:avLst/>
                </a:prstGeom>
                <a:solidFill>
                  <a:srgbClr val="1369B2"/>
                </a:solidFill>
                <a:ln w="25400" cap="flat" cmpd="sng" algn="ctr">
                  <a:noFill/>
                  <a:prstDash val="solid"/>
                </a:ln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3600" b="1" kern="0" dirty="0">
                      <a:solidFill>
                        <a:prstClr val="white"/>
                      </a:solidFill>
                      <a:latin typeface="Cambria Math" panose="02040503050406030204" pitchFamily="18" charset="0"/>
                      <a:ea typeface="汉仪综艺体简" panose="02010609000101010101" pitchFamily="49" charset="-122"/>
                    </a:rPr>
                    <a:t>2.1</a:t>
                  </a:r>
                  <a:endParaRPr lang="zh-CN" altLang="en-US" sz="3600" b="1" kern="0" dirty="0">
                    <a:solidFill>
                      <a:prstClr val="white"/>
                    </a:solidFill>
                    <a:latin typeface="Cambria Math" panose="02040503050406030204" pitchFamily="18" charset="0"/>
                    <a:ea typeface="汉仪综艺体简" panose="02010609000101010101" pitchFamily="49" charset="-122"/>
                  </a:endParaRPr>
                </a:p>
              </p:txBody>
            </p:sp>
            <p:sp>
              <p:nvSpPr>
                <p:cNvPr id="26" name="圆角矩形 25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1961216" y="1347611"/>
                  <a:ext cx="1188871" cy="1584176"/>
                </a:xfrm>
                <a:prstGeom prst="roundRect">
                  <a:avLst/>
                </a:prstGeom>
                <a:noFill/>
                <a:ln w="1587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b="1" kern="0">
                    <a:solidFill>
                      <a:prstClr val="white"/>
                    </a:solidFill>
                    <a:latin typeface="Cambria Math" panose="02040503050406030204" pitchFamily="18" charset="0"/>
                    <a:ea typeface="汉仪综艺体简" panose="02010609000101010101" pitchFamily="49" charset="-122"/>
                  </a:endParaRPr>
                </a:p>
              </p:txBody>
            </p:sp>
          </p:grpSp>
          <p:sp>
            <p:nvSpPr>
              <p:cNvPr id="24" name="圆角矩形 5"/>
              <p:cNvSpPr/>
              <p:nvPr>
                <p:custDataLst>
                  <p:tags r:id="rId9"/>
                </p:custDataLst>
              </p:nvPr>
            </p:nvSpPr>
            <p:spPr>
              <a:xfrm>
                <a:off x="1923818" y="2061681"/>
                <a:ext cx="1212136" cy="936105"/>
              </a:xfrm>
              <a:custGeom>
                <a:avLst/>
                <a:gdLst/>
                <a:ahLst/>
                <a:cxnLst/>
                <a:rect l="l" t="t" r="r" b="b"/>
                <a:pathLst>
                  <a:path w="1292867" h="936362">
                    <a:moveTo>
                      <a:pt x="0" y="0"/>
                    </a:moveTo>
                    <a:lnTo>
                      <a:pt x="1292867" y="752847"/>
                    </a:lnTo>
                    <a:cubicBezTo>
                      <a:pt x="1277961" y="856795"/>
                      <a:pt x="1188330" y="936362"/>
                      <a:pt x="1080116" y="936362"/>
                    </a:cubicBezTo>
                    <a:lnTo>
                      <a:pt x="216028" y="936362"/>
                    </a:lnTo>
                    <a:cubicBezTo>
                      <a:pt x="96719" y="936362"/>
                      <a:pt x="0" y="839643"/>
                      <a:pt x="0" y="720334"/>
                    </a:cubicBezTo>
                    <a:close/>
                  </a:path>
                </a:pathLst>
              </a:custGeom>
              <a:solidFill>
                <a:sysClr val="window" lastClr="FFFFFF">
                  <a:alpha val="43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6000" b="1" kern="0">
                  <a:solidFill>
                    <a:prstClr val="white"/>
                  </a:solidFill>
                  <a:latin typeface="Cambria Math" panose="02040503050406030204" pitchFamily="18" charset="0"/>
                  <a:ea typeface="汉仪综艺体简" panose="02010609000101010101" pitchFamily="49" charset="-122"/>
                </a:endParaRPr>
              </a:p>
            </p:txBody>
          </p:sp>
        </p:grpSp>
        <p:sp>
          <p:nvSpPr>
            <p:cNvPr id="6172" name="矩形 35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717559" y="1588680"/>
              <a:ext cx="1360137" cy="461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dirty="0" err="1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Vue</a:t>
              </a:r>
              <a:r>
                <a:rPr lang="zh-CN" altLang="en-US" sz="24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实例</a:t>
              </a:r>
              <a:endPara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/>
              <a:t>computed</a:t>
            </a:r>
            <a:r>
              <a:rPr lang="zh-CN" altLang="en-US" dirty="0"/>
              <a:t>中定义</a:t>
            </a:r>
            <a:r>
              <a:rPr lang="en-US" altLang="zh-CN" dirty="0" err="1"/>
              <a:t>totalPrice</a:t>
            </a:r>
            <a:r>
              <a:rPr lang="zh-CN" altLang="en-US" dirty="0"/>
              <a:t>函数返回计算后的总价格</a:t>
            </a:r>
            <a:r>
              <a:rPr lang="zh-CN" altLang="zh-CN" dirty="0"/>
              <a:t>。</a:t>
            </a:r>
            <a:endParaRPr lang="en-US" altLang="zh-CN" dirty="0"/>
          </a:p>
        </p:txBody>
      </p:sp>
      <p:sp>
        <p:nvSpPr>
          <p:cNvPr id="1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5" name="矩形 1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5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computed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计算属性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19" name="组合 9"/>
          <p:cNvGrpSpPr/>
          <p:nvPr/>
        </p:nvGrpSpPr>
        <p:grpSpPr bwMode="auto">
          <a:xfrm>
            <a:off x="2025082" y="2882299"/>
            <a:ext cx="4655089" cy="3133898"/>
            <a:chOff x="1277816" y="3552093"/>
            <a:chExt cx="2598167" cy="4899554"/>
          </a:xfrm>
        </p:grpSpPr>
        <p:sp>
          <p:nvSpPr>
            <p:cNvPr id="20" name="矩形 10"/>
            <p:cNvSpPr>
              <a:spLocks noChangeArrowheads="1"/>
            </p:cNvSpPr>
            <p:nvPr/>
          </p:nvSpPr>
          <p:spPr bwMode="auto">
            <a:xfrm>
              <a:off x="1277816" y="3552093"/>
              <a:ext cx="2598167" cy="4899554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1" name="矩形 11"/>
            <p:cNvSpPr>
              <a:spLocks noChangeArrowheads="1"/>
            </p:cNvSpPr>
            <p:nvPr/>
          </p:nvSpPr>
          <p:spPr bwMode="auto">
            <a:xfrm>
              <a:off x="1363359" y="3670949"/>
              <a:ext cx="2512624" cy="4763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el: '#app',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data: {price: 20,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num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: 0},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computed: 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// 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总价格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totalPrice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totalPrice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() {return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this.price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*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this.num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})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圆角矩形 15"/>
          <p:cNvSpPr>
            <a:spLocks noChangeArrowheads="1"/>
          </p:cNvSpPr>
          <p:nvPr/>
        </p:nvSpPr>
        <p:spPr bwMode="auto">
          <a:xfrm>
            <a:off x="4518819" y="2660842"/>
            <a:ext cx="2161352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dirty="0"/>
              <a:t>computed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  <a:sym typeface="+mn-ea"/>
              </a:rPr>
              <a:t>watch</a:t>
            </a:r>
            <a:r>
              <a:rPr lang="zh-CN" altLang="en-US" b="1" u="sng" dirty="0">
                <a:solidFill>
                  <a:srgbClr val="0D74C9"/>
                </a:solidFill>
                <a:sym typeface="+mn-ea"/>
              </a:rPr>
              <a:t>状态监听</a:t>
            </a:r>
            <a:r>
              <a:rPr lang="zh-CN" altLang="en-US" dirty="0">
                <a:sym typeface="+mn-ea"/>
              </a:rPr>
              <a:t>：</a:t>
            </a:r>
            <a:r>
              <a:rPr lang="zh-CN" dirty="0">
                <a:sym typeface="+mn-ea"/>
              </a:rPr>
              <a:t>用来监测</a:t>
            </a:r>
            <a:r>
              <a:rPr lang="en-US" altLang="zh-CN" dirty="0">
                <a:sym typeface="+mn-ea"/>
              </a:rPr>
              <a:t>Vue</a:t>
            </a:r>
            <a:r>
              <a:rPr lang="zh-CN" altLang="en-US" dirty="0">
                <a:sym typeface="+mn-ea"/>
              </a:rPr>
              <a:t>实例中的数据变化。</a:t>
            </a:r>
            <a:endParaRPr lang="zh-CN" altLang="en-US" b="1" u="sng" dirty="0">
              <a:solidFill>
                <a:srgbClr val="0D74C9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：通过</a:t>
            </a:r>
            <a:r>
              <a:rPr lang="en-US" altLang="zh-CN" dirty="0"/>
              <a:t>watch</a:t>
            </a:r>
            <a:r>
              <a:rPr lang="zh-CN" altLang="en-US" dirty="0"/>
              <a:t>获取</a:t>
            </a:r>
            <a:r>
              <a:rPr lang="en-US" altLang="zh-CN" dirty="0" err="1"/>
              <a:t>cityName</a:t>
            </a:r>
            <a:r>
              <a:rPr lang="zh-CN" altLang="en-US" dirty="0"/>
              <a:t>的新值和旧值。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6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watch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状态监听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Picture 2" descr="assd 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933" y="3551270"/>
            <a:ext cx="5357931" cy="1551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0"/>
          <p:cNvSpPr>
            <a:spLocks noChangeArrowheads="1"/>
          </p:cNvSpPr>
          <p:nvPr/>
        </p:nvSpPr>
        <p:spPr bwMode="auto">
          <a:xfrm>
            <a:off x="925280" y="2884873"/>
            <a:ext cx="6663947" cy="1648308"/>
          </a:xfrm>
          <a:prstGeom prst="rect">
            <a:avLst/>
          </a:prstGeom>
          <a:solidFill>
            <a:srgbClr val="003F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66421" y="2963521"/>
            <a:ext cx="66228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1600" b="1" dirty="0">
                <a:solidFill>
                  <a:schemeClr val="bg1"/>
                </a:solidFill>
              </a:rPr>
              <a:t>&lt;div id="app"&gt;</a:t>
            </a:r>
            <a:endParaRPr lang="zh-CN" altLang="zh-CN" sz="1600" b="1" dirty="0">
              <a:solidFill>
                <a:schemeClr val="bg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sz="1600" b="1" dirty="0">
                <a:solidFill>
                  <a:schemeClr val="bg1"/>
                </a:solidFill>
              </a:rPr>
              <a:t>  &lt;!-- input</a:t>
            </a:r>
            <a:r>
              <a:rPr lang="zh-CN" altLang="zh-CN" sz="1600" b="1" dirty="0">
                <a:solidFill>
                  <a:schemeClr val="bg1"/>
                </a:solidFill>
              </a:rPr>
              <a:t>中的</a:t>
            </a:r>
            <a:r>
              <a:rPr lang="en-US" altLang="zh-CN" sz="1600" b="1" dirty="0">
                <a:solidFill>
                  <a:schemeClr val="bg1"/>
                </a:solidFill>
              </a:rPr>
              <a:t>v-model</a:t>
            </a:r>
            <a:r>
              <a:rPr lang="zh-CN" altLang="zh-CN" sz="1600" b="1" dirty="0">
                <a:solidFill>
                  <a:schemeClr val="bg1"/>
                </a:solidFill>
              </a:rPr>
              <a:t>用于在表单控件元素上创建双向数据绑定 </a:t>
            </a:r>
            <a:r>
              <a:rPr lang="en-US" altLang="zh-CN" sz="1600" b="1" dirty="0">
                <a:solidFill>
                  <a:schemeClr val="bg1"/>
                </a:solidFill>
              </a:rPr>
              <a:t>--&gt;</a:t>
            </a:r>
            <a:endParaRPr lang="zh-CN" altLang="zh-CN" sz="1600" b="1" dirty="0">
              <a:solidFill>
                <a:schemeClr val="bg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sz="1600" b="1" dirty="0">
                <a:solidFill>
                  <a:schemeClr val="bg1"/>
                </a:solidFill>
              </a:rPr>
              <a:t>  &lt;input type="text" v-model="</a:t>
            </a:r>
            <a:r>
              <a:rPr lang="en-US" altLang="zh-CN" sz="1600" b="1" dirty="0" err="1">
                <a:solidFill>
                  <a:schemeClr val="bg1"/>
                </a:solidFill>
              </a:rPr>
              <a:t>cityName</a:t>
            </a:r>
            <a:r>
              <a:rPr lang="en-US" altLang="zh-CN" sz="1600" b="1" dirty="0">
                <a:solidFill>
                  <a:schemeClr val="bg1"/>
                </a:solidFill>
              </a:rPr>
              <a:t>"&gt;</a:t>
            </a:r>
            <a:endParaRPr lang="zh-CN" altLang="zh-CN" sz="1600" b="1" dirty="0">
              <a:solidFill>
                <a:schemeClr val="bg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zh-CN" sz="1600" b="1" dirty="0">
                <a:solidFill>
                  <a:schemeClr val="bg1"/>
                </a:solidFill>
              </a:rPr>
              <a:t>&lt;/div&gt;</a:t>
            </a:r>
            <a:endParaRPr lang="zh-CN" altLang="zh-CN" sz="1600" b="1" dirty="0">
              <a:solidFill>
                <a:schemeClr val="bg1"/>
              </a:solidFill>
            </a:endParaRPr>
          </a:p>
        </p:txBody>
      </p:sp>
      <p:sp>
        <p:nvSpPr>
          <p:cNvPr id="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endParaRPr lang="en-US" altLang="zh-CN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8" name="矩形 7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6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watch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状态监听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5088646" y="2539993"/>
            <a:ext cx="2427702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编写页面结构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6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：首先定义</a:t>
            </a:r>
            <a:r>
              <a:rPr lang="en-US" altLang="zh-CN" dirty="0" err="1"/>
              <a:t>vm</a:t>
            </a:r>
            <a:r>
              <a:rPr lang="zh-CN" altLang="en-US" dirty="0"/>
              <a:t>实例对象。</a:t>
            </a:r>
            <a:endParaRPr lang="en-US" altLang="zh-CN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6" name="矩形 1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6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watch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状态监听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24" name="组合 9"/>
          <p:cNvGrpSpPr/>
          <p:nvPr/>
        </p:nvGrpSpPr>
        <p:grpSpPr bwMode="auto">
          <a:xfrm>
            <a:off x="2118447" y="2957665"/>
            <a:ext cx="3012354" cy="3234836"/>
            <a:chOff x="1277816" y="3552089"/>
            <a:chExt cx="3045733" cy="7232816"/>
          </a:xfrm>
        </p:grpSpPr>
        <p:sp>
          <p:nvSpPr>
            <p:cNvPr id="25" name="矩形 10"/>
            <p:cNvSpPr>
              <a:spLocks noChangeArrowheads="1"/>
            </p:cNvSpPr>
            <p:nvPr/>
          </p:nvSpPr>
          <p:spPr bwMode="auto">
            <a:xfrm>
              <a:off x="1277816" y="3552089"/>
              <a:ext cx="3045733" cy="7232816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6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960190" cy="6812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el: '#app',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cityName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: 'shanghai‘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})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圆角矩形 15"/>
          <p:cNvSpPr>
            <a:spLocks noChangeArrowheads="1"/>
          </p:cNvSpPr>
          <p:nvPr/>
        </p:nvSpPr>
        <p:spPr bwMode="auto">
          <a:xfrm>
            <a:off x="2703099" y="2607033"/>
            <a:ext cx="2427702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定义</a:t>
            </a:r>
            <a:r>
              <a:rPr lang="en-US" altLang="zh-CN" dirty="0" err="1"/>
              <a:t>vm</a:t>
            </a:r>
            <a:r>
              <a:rPr lang="zh-CN" altLang="en-US" dirty="0"/>
              <a:t>实例对象</a:t>
            </a:r>
            <a:endParaRPr lang="en-US" altLang="zh-CN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 err="1"/>
              <a:t>Vue</a:t>
            </a:r>
            <a:r>
              <a:rPr lang="zh-CN" altLang="en-US" dirty="0"/>
              <a:t>配置对象中定义</a:t>
            </a:r>
            <a:r>
              <a:rPr lang="en-US" altLang="zh-CN" dirty="0"/>
              <a:t>watch</a:t>
            </a:r>
            <a:r>
              <a:rPr lang="zh-CN" altLang="en-US" dirty="0"/>
              <a:t>监听</a:t>
            </a:r>
            <a:r>
              <a:rPr lang="en-US" altLang="zh-CN" dirty="0" err="1"/>
              <a:t>cityName</a:t>
            </a:r>
            <a:r>
              <a:rPr lang="zh-CN" altLang="en-US" dirty="0"/>
              <a:t>属性。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6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watch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状态监听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14" name="组合 9"/>
          <p:cNvGrpSpPr/>
          <p:nvPr/>
        </p:nvGrpSpPr>
        <p:grpSpPr bwMode="auto">
          <a:xfrm>
            <a:off x="1657351" y="3056671"/>
            <a:ext cx="4112828" cy="2331545"/>
            <a:chOff x="1277816" y="3552091"/>
            <a:chExt cx="3045733" cy="9409046"/>
          </a:xfrm>
        </p:grpSpPr>
        <p:sp>
          <p:nvSpPr>
            <p:cNvPr id="15" name="矩形 10"/>
            <p:cNvSpPr>
              <a:spLocks noChangeArrowheads="1"/>
            </p:cNvSpPr>
            <p:nvPr/>
          </p:nvSpPr>
          <p:spPr bwMode="auto">
            <a:xfrm>
              <a:off x="1277816" y="3552091"/>
              <a:ext cx="3045733" cy="9409046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6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960190" cy="7820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watch: 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cityName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(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newValue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,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old</a:t>
              </a:r>
              <a:r>
                <a:rPr lang="en-US" altLang="zh-CN" sz="1600" b="1" dirty="0" err="1">
                  <a:solidFill>
                    <a:schemeClr val="bg1"/>
                  </a:solidFill>
                  <a:sym typeface="+mn-ea"/>
                </a:rPr>
                <a:t>Value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)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console.log(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new</a:t>
              </a:r>
              <a:r>
                <a:rPr lang="en-US" altLang="zh-CN" sz="1600" b="1" dirty="0" err="1">
                  <a:solidFill>
                    <a:schemeClr val="bg1"/>
                  </a:solidFill>
                  <a:sym typeface="+mn-ea"/>
                </a:rPr>
                <a:t>Value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,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old</a:t>
              </a:r>
              <a:r>
                <a:rPr lang="en-US" altLang="zh-CN" sz="1600" b="1" dirty="0" err="1">
                  <a:solidFill>
                    <a:schemeClr val="bg1"/>
                  </a:solidFill>
                  <a:sym typeface="+mn-ea"/>
                </a:rPr>
                <a:t>Value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}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</a:t>
              </a:r>
              <a:endParaRPr lang="en-US" altLang="zh-CN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：在浏览器查看运行效果。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6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watch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状态监听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4" name="Picture 3" descr="sada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638644"/>
            <a:ext cx="6367298" cy="372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341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filters</a:t>
            </a:r>
            <a:r>
              <a:rPr lang="zh-CN" altLang="en-US" b="1" u="sng" dirty="0">
                <a:solidFill>
                  <a:srgbClr val="0D74C9"/>
                </a:solidFill>
              </a:rPr>
              <a:t>过滤器</a:t>
            </a:r>
            <a:r>
              <a:rPr lang="zh-CN" altLang="en-US" dirty="0"/>
              <a:t>：对数据进行格式化，比如字符串首字母变大写，日期格式化等，在页面中直接操作数据，返回最终结果。</a:t>
            </a:r>
            <a:endParaRPr lang="zh-CN" altLang="en-US" dirty="0"/>
          </a:p>
          <a:p>
            <a:pPr>
              <a:lnSpc>
                <a:spcPct val="200000"/>
              </a:lnSpc>
            </a:pPr>
            <a:r>
              <a:rPr lang="en-US" altLang="zh-CN" dirty="0"/>
              <a:t>filters不会修改数据，只是改变用户看到的输出（效果）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注意</a:t>
            </a:r>
            <a:r>
              <a:rPr lang="en-US" altLang="zh-CN" dirty="0"/>
              <a:t>：计算属性 computed ，方法 methods 都是通过修改数据来处理数据格式的输出显示</a:t>
            </a:r>
            <a:endParaRPr lang="en-US" altLang="zh-CN" dirty="0"/>
          </a:p>
          <a:p>
            <a:pPr>
              <a:lnSpc>
                <a:spcPct val="200000"/>
              </a:lnSpc>
            </a:pPr>
            <a:endParaRPr lang="en-US" altLang="zh-CN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矩形 13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</a:t>
            </a:r>
            <a:r>
              <a:rPr lang="zh-CN" altLang="zh-CN" dirty="0"/>
              <a:t>在插值表达式中使用</a:t>
            </a:r>
            <a:r>
              <a:rPr lang="en-US" altLang="zh-CN" dirty="0"/>
              <a:t>filters</a:t>
            </a:r>
            <a:r>
              <a:rPr lang="zh-CN" altLang="zh-CN" dirty="0"/>
              <a:t>过滤器</a:t>
            </a:r>
            <a:r>
              <a:rPr lang="zh-CN" altLang="en-US" dirty="0"/>
              <a:t>，在字符串后面添加编号。</a:t>
            </a:r>
            <a:endParaRPr lang="en-US" altLang="zh-CN" dirty="0"/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8" name="矩形 17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9"/>
          <p:cNvGrpSpPr/>
          <p:nvPr/>
        </p:nvGrpSpPr>
        <p:grpSpPr bwMode="auto">
          <a:xfrm>
            <a:off x="1480941" y="3023230"/>
            <a:ext cx="4147349" cy="1211287"/>
            <a:chOff x="1277816" y="3552089"/>
            <a:chExt cx="3045733" cy="13138378"/>
          </a:xfrm>
        </p:grpSpPr>
        <p:sp>
          <p:nvSpPr>
            <p:cNvPr id="4" name="矩形 10"/>
            <p:cNvSpPr>
              <a:spLocks noChangeArrowheads="1"/>
            </p:cNvSpPr>
            <p:nvPr/>
          </p:nvSpPr>
          <p:spPr bwMode="auto">
            <a:xfrm>
              <a:off x="1277816" y="3552089"/>
              <a:ext cx="3045733" cy="13138378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5" name="矩形 11"/>
            <p:cNvSpPr>
              <a:spLocks noChangeArrowheads="1"/>
            </p:cNvSpPr>
            <p:nvPr/>
          </p:nvSpPr>
          <p:spPr bwMode="auto">
            <a:xfrm>
              <a:off x="1363359" y="3670946"/>
              <a:ext cx="2960190" cy="1300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</a:t>
              </a:r>
              <a:r>
                <a:rPr lang="en-US" altLang="zh-CN" sz="1600" b="1">
                  <a:solidFill>
                    <a:schemeClr val="bg1"/>
                  </a:solidFill>
                </a:rPr>
                <a:t>{{id | myfilters}}</a:t>
              </a:r>
              <a:endParaRPr lang="en-US" altLang="zh-CN" sz="1600" b="1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圆角矩形 15"/>
          <p:cNvSpPr>
            <a:spLocks noChangeArrowheads="1"/>
          </p:cNvSpPr>
          <p:nvPr/>
        </p:nvSpPr>
        <p:spPr bwMode="auto">
          <a:xfrm>
            <a:off x="2938992" y="2638644"/>
            <a:ext cx="2689298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初始页面结构</a:t>
            </a:r>
            <a:endParaRPr lang="en-US" altLang="zh-CN" dirty="0"/>
          </a:p>
        </p:txBody>
      </p:sp>
      <p:sp>
        <p:nvSpPr>
          <p:cNvPr id="7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：编写初始页面结构。</a:t>
            </a:r>
            <a:endParaRPr lang="en-US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0" name="矩形 9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9"/>
          <p:cNvGrpSpPr/>
          <p:nvPr/>
        </p:nvGrpSpPr>
        <p:grpSpPr bwMode="auto">
          <a:xfrm>
            <a:off x="2577839" y="2930491"/>
            <a:ext cx="2924328" cy="2951206"/>
            <a:chOff x="1277816" y="3552086"/>
            <a:chExt cx="3045733" cy="10732133"/>
          </a:xfrm>
        </p:grpSpPr>
        <p:sp>
          <p:nvSpPr>
            <p:cNvPr id="8" name="矩形 10"/>
            <p:cNvSpPr>
              <a:spLocks noChangeArrowheads="1"/>
            </p:cNvSpPr>
            <p:nvPr/>
          </p:nvSpPr>
          <p:spPr bwMode="auto">
            <a:xfrm>
              <a:off x="1277816" y="3552086"/>
              <a:ext cx="3045733" cy="10732133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9" name="矩形 11"/>
            <p:cNvSpPr>
              <a:spLocks noChangeArrowheads="1"/>
            </p:cNvSpPr>
            <p:nvPr/>
          </p:nvSpPr>
          <p:spPr bwMode="auto">
            <a:xfrm>
              <a:off x="1363359" y="3670951"/>
              <a:ext cx="2960190" cy="9733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el: '#app',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</a:t>
              </a:r>
              <a:r>
                <a:rPr lang="en-US" altLang="zh-CN" sz="1600" b="1">
                  <a:solidFill>
                    <a:schemeClr val="bg1"/>
                  </a:solidFill>
                </a:rPr>
                <a:t>id: 'myId'</a:t>
              </a:r>
              <a:endParaRPr lang="en-US" altLang="zh-CN" sz="1600" b="1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：首先创建</a:t>
            </a:r>
            <a:r>
              <a:rPr lang="en-US" altLang="zh-CN" dirty="0" err="1"/>
              <a:t>vm</a:t>
            </a:r>
            <a:r>
              <a:rPr lang="zh-CN" altLang="en-US" dirty="0"/>
              <a:t>实例对象，并定义</a:t>
            </a:r>
            <a:r>
              <a:rPr lang="en-US" altLang="zh-CN" dirty="0"/>
              <a:t>message</a:t>
            </a:r>
            <a:r>
              <a:rPr lang="zh-CN" altLang="en-US" dirty="0"/>
              <a:t>初始数据。</a:t>
            </a:r>
            <a:endParaRPr lang="en-US" altLang="zh-CN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矩形 13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 err="1">
                <a:solidFill>
                  <a:srgbClr val="0D74C9"/>
                </a:solidFill>
              </a:rPr>
              <a:t>Vue</a:t>
            </a:r>
            <a:r>
              <a:rPr lang="zh-CN" altLang="en-US" b="1" u="sng" dirty="0">
                <a:solidFill>
                  <a:srgbClr val="0D74C9"/>
                </a:solidFill>
              </a:rPr>
              <a:t>实例</a:t>
            </a:r>
            <a:r>
              <a:rPr lang="zh-CN" altLang="en-US" dirty="0"/>
              <a:t>：通过</a:t>
            </a:r>
            <a:r>
              <a:rPr lang="en-US" altLang="zh-CN" dirty="0"/>
              <a:t>new</a:t>
            </a:r>
            <a:r>
              <a:rPr lang="zh-CN" altLang="en-US" dirty="0"/>
              <a:t>关键字实例化</a:t>
            </a:r>
            <a:r>
              <a:rPr lang="en-US" altLang="zh-CN" dirty="0" err="1"/>
              <a:t>Vue</a:t>
            </a:r>
            <a:r>
              <a:rPr lang="en-US" altLang="zh-CN" dirty="0"/>
              <a:t>({})</a:t>
            </a:r>
            <a:r>
              <a:rPr lang="zh-CN" altLang="en-US" dirty="0"/>
              <a:t>构造函数。</a:t>
            </a:r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8" name="矩形 17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创建</a:t>
            </a:r>
            <a:r>
              <a:rPr lang="en-US" altLang="zh-CN" sz="2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Vue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2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11" name="组合 9"/>
          <p:cNvGrpSpPr/>
          <p:nvPr/>
        </p:nvGrpSpPr>
        <p:grpSpPr bwMode="auto">
          <a:xfrm>
            <a:off x="3231581" y="3051645"/>
            <a:ext cx="2455811" cy="2158821"/>
            <a:chOff x="1277816" y="3552092"/>
            <a:chExt cx="2271831" cy="2039728"/>
          </a:xfrm>
        </p:grpSpPr>
        <p:sp>
          <p:nvSpPr>
            <p:cNvPr id="12" name="矩形 10"/>
            <p:cNvSpPr>
              <a:spLocks noChangeArrowheads="1"/>
            </p:cNvSpPr>
            <p:nvPr/>
          </p:nvSpPr>
          <p:spPr bwMode="auto">
            <a:xfrm>
              <a:off x="1277816" y="3552092"/>
              <a:ext cx="2271831" cy="2039728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186288" cy="1575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// 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选项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圆角矩形 15"/>
          <p:cNvSpPr>
            <a:spLocks noChangeArrowheads="1"/>
          </p:cNvSpPr>
          <p:nvPr/>
        </p:nvSpPr>
        <p:spPr bwMode="auto">
          <a:xfrm>
            <a:off x="4346974" y="2731644"/>
            <a:ext cx="1355375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实例化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utoUpdateAnimBg="0"/>
      <p:bldP spid="14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9"/>
          <p:cNvGrpSpPr/>
          <p:nvPr/>
        </p:nvGrpSpPr>
        <p:grpSpPr bwMode="auto">
          <a:xfrm>
            <a:off x="1651053" y="3192642"/>
            <a:ext cx="4859237" cy="2651661"/>
            <a:chOff x="1277816" y="3552086"/>
            <a:chExt cx="3045733" cy="10732133"/>
          </a:xfrm>
        </p:grpSpPr>
        <p:sp>
          <p:nvSpPr>
            <p:cNvPr id="4" name="矩形 10"/>
            <p:cNvSpPr>
              <a:spLocks noChangeArrowheads="1"/>
            </p:cNvSpPr>
            <p:nvPr/>
          </p:nvSpPr>
          <p:spPr bwMode="auto">
            <a:xfrm>
              <a:off x="1277816" y="3552086"/>
              <a:ext cx="3045733" cy="10732133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5" name="矩形 11"/>
            <p:cNvSpPr>
              <a:spLocks noChangeArrowheads="1"/>
            </p:cNvSpPr>
            <p:nvPr/>
          </p:nvSpPr>
          <p:spPr bwMode="auto">
            <a:xfrm>
              <a:off x="1363359" y="3670952"/>
              <a:ext cx="2960190" cy="78437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filters: 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</a:t>
              </a:r>
              <a:r>
                <a:rPr altLang="zh-CN" sz="1600" b="1">
                  <a:solidFill>
                    <a:schemeClr val="bg1"/>
                  </a:solidFill>
                </a:rPr>
                <a:t>myfilters(value) {</a:t>
              </a:r>
              <a:endParaRPr altLang="zh-CN" sz="1600" b="1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altLang="zh-CN" sz="1600" b="1">
                  <a:solidFill>
                    <a:schemeClr val="bg1"/>
                  </a:solidFill>
                </a:rPr>
                <a:t>            return value+"01";</a:t>
              </a:r>
              <a:endParaRPr altLang="zh-CN" sz="1600" b="1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altLang="zh-CN" sz="1600" b="1">
                  <a:solidFill>
                    <a:schemeClr val="bg1"/>
                  </a:solidFill>
                </a:rPr>
                <a:t>          }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 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</a:t>
              </a:r>
              <a:endParaRPr lang="en-US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 err="1"/>
              <a:t>vm</a:t>
            </a:r>
            <a:r>
              <a:rPr lang="zh-CN" altLang="en-US" dirty="0"/>
              <a:t>中定义</a:t>
            </a:r>
            <a:r>
              <a:rPr lang="en-US" altLang="zh-CN" dirty="0"/>
              <a:t>filters</a:t>
            </a:r>
            <a:r>
              <a:rPr lang="zh-CN" altLang="en-US" dirty="0"/>
              <a:t>过滤器，并在</a:t>
            </a:r>
            <a:r>
              <a:rPr lang="en-US" altLang="zh-CN" dirty="0"/>
              <a:t>filters</a:t>
            </a:r>
            <a:r>
              <a:rPr lang="zh-CN" altLang="en-US" dirty="0"/>
              <a:t>中定义</a:t>
            </a:r>
            <a:r>
              <a:rPr lang="en-US" altLang="zh-CN" dirty="0" err="1"/>
              <a:t>myfilters</a:t>
            </a:r>
            <a:r>
              <a:rPr lang="en-US" altLang="zh-CN" dirty="0"/>
              <a:t>()</a:t>
            </a:r>
            <a:r>
              <a:rPr lang="zh-CN" altLang="en-US" dirty="0"/>
              <a:t>方法实现。</a:t>
            </a:r>
            <a:endParaRPr lang="en-US" altLang="zh-CN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9" name="矩形 8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在</a:t>
            </a:r>
            <a:r>
              <a:rPr lang="en-US" altLang="zh-CN" dirty="0"/>
              <a:t>v-bind</a:t>
            </a:r>
            <a:r>
              <a:rPr lang="zh-CN" altLang="en-US" dirty="0"/>
              <a:t>属性绑定中使用</a:t>
            </a:r>
            <a:r>
              <a:rPr lang="en-US" altLang="zh-CN" dirty="0"/>
              <a:t>filters</a:t>
            </a:r>
            <a:r>
              <a:rPr lang="zh-CN" altLang="en-US" dirty="0"/>
              <a:t>过滤器。</a:t>
            </a:r>
            <a:endParaRPr lang="en-US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0" name="矩形 9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0900" y="2998470"/>
            <a:ext cx="5684520" cy="2278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9"/>
          <p:cNvGrpSpPr/>
          <p:nvPr/>
        </p:nvGrpSpPr>
        <p:grpSpPr bwMode="auto">
          <a:xfrm>
            <a:off x="847204" y="3158865"/>
            <a:ext cx="5852081" cy="1572685"/>
            <a:chOff x="1277816" y="3552067"/>
            <a:chExt cx="3259052" cy="44148774"/>
          </a:xfrm>
        </p:grpSpPr>
        <p:sp>
          <p:nvSpPr>
            <p:cNvPr id="12" name="矩形 10"/>
            <p:cNvSpPr>
              <a:spLocks noChangeArrowheads="1"/>
            </p:cNvSpPr>
            <p:nvPr/>
          </p:nvSpPr>
          <p:spPr bwMode="auto">
            <a:xfrm>
              <a:off x="1277816" y="3552067"/>
              <a:ext cx="3259052" cy="4168799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3" name="矩形 11"/>
            <p:cNvSpPr>
              <a:spLocks noChangeArrowheads="1"/>
            </p:cNvSpPr>
            <p:nvPr/>
          </p:nvSpPr>
          <p:spPr bwMode="auto">
            <a:xfrm>
              <a:off x="1363359" y="3670952"/>
              <a:ext cx="3173509" cy="44029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{{id | myfilters}}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</a:t>
              </a:r>
              <a:r>
                <a:rPr lang="en-US" altLang="zh-CN" sz="1600" b="1">
                  <a:solidFill>
                    <a:schemeClr val="bg1"/>
                  </a:solidFill>
                </a:rPr>
                <a:t>&lt;div v-bind:id="id | myfilters"&gt;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圆角矩形 15"/>
          <p:cNvSpPr>
            <a:spLocks noChangeArrowheads="1"/>
          </p:cNvSpPr>
          <p:nvPr/>
        </p:nvSpPr>
        <p:spPr bwMode="auto">
          <a:xfrm>
            <a:off x="3486111" y="2811017"/>
            <a:ext cx="3213174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初始页面结构</a:t>
            </a:r>
            <a:endParaRPr lang="en-US" altLang="zh-CN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编写页面结构。</a:t>
            </a:r>
            <a:endParaRPr lang="en-US" altLang="zh-CN" dirty="0"/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8" name="矩形 17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7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filters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过滤器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数据绑定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绑定样式</a:t>
            </a:r>
            <a:r>
              <a:rPr lang="zh-CN" altLang="en-US" dirty="0"/>
              <a:t>：</a:t>
            </a:r>
            <a:r>
              <a:rPr lang="en-US" altLang="zh-CN" dirty="0" err="1"/>
              <a:t>Vue</a:t>
            </a:r>
            <a:r>
              <a:rPr lang="zh-CN" altLang="zh-CN" dirty="0"/>
              <a:t>提供了样式绑定功能，可以通过绑定内联样式和绑定样式类这两种方式来实现</a:t>
            </a:r>
            <a:r>
              <a:rPr lang="zh-CN" altLang="en-US" dirty="0"/>
              <a:t>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56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数据绑定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：通过绑定内联样式设置字体颜色。</a:t>
            </a:r>
            <a:endParaRPr lang="zh-CN" altLang="zh-CN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5535" y="3097530"/>
            <a:ext cx="2011680" cy="548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 err="1"/>
              <a:t>vm</a:t>
            </a:r>
            <a:r>
              <a:rPr lang="zh-CN" altLang="en-US" dirty="0"/>
              <a:t>实例的</a:t>
            </a:r>
            <a:r>
              <a:rPr lang="en-US" altLang="zh-CN" dirty="0"/>
              <a:t>data</a:t>
            </a:r>
            <a:r>
              <a:rPr lang="zh-CN" altLang="en-US" dirty="0"/>
              <a:t>中定义</a:t>
            </a:r>
            <a:r>
              <a:rPr lang="en-US" altLang="zh-CN" dirty="0" err="1"/>
              <a:t>myStyle</a:t>
            </a:r>
            <a:r>
              <a:rPr lang="zh-CN" altLang="en-US" dirty="0"/>
              <a:t>样式对象。</a:t>
            </a:r>
            <a:endParaRPr lang="zh-CN" altLang="zh-CN" dirty="0"/>
          </a:p>
        </p:txBody>
      </p:sp>
      <p:grpSp>
        <p:nvGrpSpPr>
          <p:cNvPr id="9" name="组合 9"/>
          <p:cNvGrpSpPr/>
          <p:nvPr/>
        </p:nvGrpSpPr>
        <p:grpSpPr bwMode="auto">
          <a:xfrm>
            <a:off x="2035723" y="3009224"/>
            <a:ext cx="3094990" cy="2125980"/>
            <a:chOff x="422622" y="3670954"/>
            <a:chExt cx="5851787" cy="19828689"/>
          </a:xfrm>
        </p:grpSpPr>
        <p:sp>
          <p:nvSpPr>
            <p:cNvPr id="10" name="矩形 10"/>
            <p:cNvSpPr>
              <a:spLocks noChangeArrowheads="1"/>
            </p:cNvSpPr>
            <p:nvPr/>
          </p:nvSpPr>
          <p:spPr bwMode="auto">
            <a:xfrm>
              <a:off x="422622" y="3670954"/>
              <a:ext cx="5851787" cy="19828689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1" name="矩形 11"/>
            <p:cNvSpPr>
              <a:spLocks noChangeArrowheads="1"/>
            </p:cNvSpPr>
            <p:nvPr/>
          </p:nvSpPr>
          <p:spPr bwMode="auto">
            <a:xfrm>
              <a:off x="528679" y="3670954"/>
              <a:ext cx="5620456" cy="18934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data: {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      red: 'red',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      myStyle:{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          color:'yellow'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      }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  }</a:t>
              </a:r>
              <a:endParaRPr lang="en-US" altLang="zh-CN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圆角矩形 15"/>
          <p:cNvSpPr>
            <a:spLocks noChangeArrowheads="1"/>
          </p:cNvSpPr>
          <p:nvPr/>
        </p:nvSpPr>
        <p:spPr bwMode="auto">
          <a:xfrm>
            <a:off x="3229217" y="2621120"/>
            <a:ext cx="1872580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定义样式对象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bldLvl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21" name="组合 2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2" name="矩形 2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2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：通过</a:t>
            </a:r>
            <a:r>
              <a:rPr lang="en-US" altLang="zh-CN" dirty="0"/>
              <a:t>v-bind</a:t>
            </a:r>
            <a:r>
              <a:rPr lang="zh-CN" altLang="en-US" dirty="0"/>
              <a:t>绑定</a:t>
            </a:r>
            <a:r>
              <a:rPr lang="en-US" altLang="zh-CN" dirty="0"/>
              <a:t>data</a:t>
            </a:r>
            <a:r>
              <a:rPr lang="zh-CN" altLang="en-US" dirty="0"/>
              <a:t>中定义的</a:t>
            </a:r>
            <a:r>
              <a:rPr lang="en-US" altLang="zh-CN" dirty="0" err="1"/>
              <a:t>myStyle</a:t>
            </a:r>
            <a:r>
              <a:rPr lang="zh-CN" altLang="en-US" dirty="0"/>
              <a:t>对象。</a:t>
            </a:r>
            <a:endParaRPr lang="zh-CN" altLang="zh-CN" dirty="0"/>
          </a:p>
        </p:txBody>
      </p:sp>
      <p:grpSp>
        <p:nvGrpSpPr>
          <p:cNvPr id="26" name="组合 9"/>
          <p:cNvGrpSpPr/>
          <p:nvPr/>
        </p:nvGrpSpPr>
        <p:grpSpPr bwMode="auto">
          <a:xfrm>
            <a:off x="716915" y="2874645"/>
            <a:ext cx="7560310" cy="1795780"/>
            <a:chOff x="1277816" y="3552089"/>
            <a:chExt cx="3259052" cy="13241382"/>
          </a:xfrm>
        </p:grpSpPr>
        <p:sp>
          <p:nvSpPr>
            <p:cNvPr id="27" name="矩形 10"/>
            <p:cNvSpPr>
              <a:spLocks noChangeArrowheads="1"/>
            </p:cNvSpPr>
            <p:nvPr/>
          </p:nvSpPr>
          <p:spPr bwMode="auto">
            <a:xfrm>
              <a:off x="1277816" y="3552089"/>
              <a:ext cx="3259052" cy="13241382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8" name="矩形 11"/>
            <p:cNvSpPr>
              <a:spLocks noChangeArrowheads="1"/>
            </p:cNvSpPr>
            <p:nvPr/>
          </p:nvSpPr>
          <p:spPr bwMode="auto">
            <a:xfrm>
              <a:off x="1363359" y="3670955"/>
              <a:ext cx="3173509" cy="11565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&lt;div v-bind:style="{color: red}"&gt;字体为红色&lt;/div&gt;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&lt;div v-bind:style="myStyle"&gt;字体为黄色&lt;/div&gt;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圆角矩形 15"/>
          <p:cNvSpPr>
            <a:spLocks noChangeArrowheads="1"/>
          </p:cNvSpPr>
          <p:nvPr/>
        </p:nvSpPr>
        <p:spPr bwMode="auto">
          <a:xfrm>
            <a:off x="5439103" y="2604751"/>
            <a:ext cx="2641150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绑定</a:t>
            </a:r>
            <a:r>
              <a:rPr lang="en-US" altLang="zh-CN" dirty="0" err="1"/>
              <a:t>myDiv</a:t>
            </a:r>
            <a:r>
              <a:rPr lang="zh-CN" altLang="en-US" dirty="0"/>
              <a:t>样式对象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 bldLvl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：通过绑定</a:t>
            </a:r>
            <a:r>
              <a:rPr lang="en-US" altLang="zh-CN" dirty="0"/>
              <a:t>data</a:t>
            </a:r>
            <a:r>
              <a:rPr lang="zh-CN" altLang="en-US" dirty="0"/>
              <a:t>中的类名实现元素的样式。</a:t>
            </a:r>
            <a:endParaRPr lang="zh-CN" altLang="zh-CN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7355" y="2919730"/>
            <a:ext cx="7977505" cy="2320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9"/>
          <p:cNvGrpSpPr/>
          <p:nvPr/>
        </p:nvGrpSpPr>
        <p:grpSpPr bwMode="auto">
          <a:xfrm>
            <a:off x="565404" y="2963245"/>
            <a:ext cx="6402704" cy="1677670"/>
            <a:chOff x="1277816" y="3552084"/>
            <a:chExt cx="4105921" cy="15142578"/>
          </a:xfrm>
        </p:grpSpPr>
        <p:sp>
          <p:nvSpPr>
            <p:cNvPr id="13" name="矩形 10"/>
            <p:cNvSpPr>
              <a:spLocks noChangeArrowheads="1"/>
            </p:cNvSpPr>
            <p:nvPr/>
          </p:nvSpPr>
          <p:spPr bwMode="auto">
            <a:xfrm>
              <a:off x="1277816" y="3552084"/>
              <a:ext cx="4105921" cy="15142578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4" name="矩形 11"/>
            <p:cNvSpPr>
              <a:spLocks noChangeArrowheads="1"/>
            </p:cNvSpPr>
            <p:nvPr/>
          </p:nvSpPr>
          <p:spPr bwMode="auto">
            <a:xfrm>
              <a:off x="1363331" y="3672445"/>
              <a:ext cx="3917789" cy="14156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&lt;div v-bind:class="{box}"&gt;我的class名称是box&lt;/div&gt;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&lt;div v-bind:class="{inner}"&gt;我的class名称是inner&lt;/div&gt;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圆角矩形 15"/>
          <p:cNvSpPr>
            <a:spLocks noChangeArrowheads="1"/>
          </p:cNvSpPr>
          <p:nvPr/>
        </p:nvSpPr>
        <p:spPr bwMode="auto">
          <a:xfrm>
            <a:off x="5105800" y="2654091"/>
            <a:ext cx="1856403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绑定样式类</a:t>
            </a:r>
            <a:endParaRPr lang="en-US" altLang="zh-CN" dirty="0"/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8" name="矩形 17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21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：通过</a:t>
            </a:r>
            <a:r>
              <a:rPr lang="en-US" altLang="zh-CN" dirty="0"/>
              <a:t>v-bind</a:t>
            </a:r>
            <a:r>
              <a:rPr lang="zh-CN" altLang="en-US" dirty="0"/>
              <a:t>绑定类名，并设置类名的值为</a:t>
            </a:r>
            <a:r>
              <a:rPr lang="en-US" altLang="zh-CN" dirty="0"/>
              <a:t>{box}</a:t>
            </a:r>
            <a:r>
              <a:rPr lang="zh-CN" altLang="en-US" dirty="0"/>
              <a:t>和</a:t>
            </a:r>
            <a:r>
              <a:rPr lang="en-US" altLang="zh-CN" dirty="0"/>
              <a:t>{inner}</a:t>
            </a:r>
            <a:r>
              <a:rPr lang="zh-CN" altLang="en-US" dirty="0"/>
              <a:t>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9"/>
          <p:cNvGrpSpPr/>
          <p:nvPr/>
        </p:nvGrpSpPr>
        <p:grpSpPr bwMode="auto">
          <a:xfrm>
            <a:off x="2331968" y="2973545"/>
            <a:ext cx="2586874" cy="3431723"/>
            <a:chOff x="1277816" y="3552076"/>
            <a:chExt cx="3259052" cy="26483392"/>
          </a:xfrm>
        </p:grpSpPr>
        <p:sp>
          <p:nvSpPr>
            <p:cNvPr id="4" name="矩形 10"/>
            <p:cNvSpPr>
              <a:spLocks noChangeArrowheads="1"/>
            </p:cNvSpPr>
            <p:nvPr/>
          </p:nvSpPr>
          <p:spPr bwMode="auto">
            <a:xfrm>
              <a:off x="1277816" y="3552076"/>
              <a:ext cx="3259052" cy="26483392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5" name="矩形 11"/>
            <p:cNvSpPr>
              <a:spLocks noChangeArrowheads="1"/>
            </p:cNvSpPr>
            <p:nvPr/>
          </p:nvSpPr>
          <p:spPr bwMode="auto">
            <a:xfrm>
              <a:off x="1363359" y="3670952"/>
              <a:ext cx="3173509" cy="26354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el: '#app',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 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  box:'box',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  inner:'inner'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}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圆角矩形 15"/>
          <p:cNvSpPr>
            <a:spLocks noChangeArrowheads="1"/>
          </p:cNvSpPr>
          <p:nvPr/>
        </p:nvSpPr>
        <p:spPr bwMode="auto">
          <a:xfrm>
            <a:off x="3274397" y="2616061"/>
            <a:ext cx="1856403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定义样式类属性</a:t>
            </a:r>
            <a:endParaRPr lang="en-US" altLang="zh-CN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9" name="矩形 8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2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 err="1"/>
              <a:t>vm</a:t>
            </a:r>
            <a:r>
              <a:rPr lang="zh-CN" altLang="en-US" dirty="0"/>
              <a:t>实例的</a:t>
            </a:r>
            <a:r>
              <a:rPr lang="en-US" altLang="zh-CN" dirty="0"/>
              <a:t>data</a:t>
            </a:r>
            <a:r>
              <a:rPr lang="zh-CN" altLang="en-US" dirty="0"/>
              <a:t>中定义</a:t>
            </a:r>
            <a:r>
              <a:rPr lang="en-US" altLang="zh-CN" dirty="0"/>
              <a:t>box</a:t>
            </a:r>
            <a:r>
              <a:rPr lang="zh-CN" altLang="en-US" dirty="0"/>
              <a:t>和</a:t>
            </a:r>
            <a:r>
              <a:rPr lang="en-US" altLang="zh-CN" dirty="0"/>
              <a:t>inner</a:t>
            </a:r>
            <a:r>
              <a:rPr lang="zh-CN" altLang="en-US" dirty="0"/>
              <a:t>的属性值分别是</a:t>
            </a:r>
            <a:r>
              <a:rPr lang="en-US" altLang="zh-CN" dirty="0"/>
              <a:t>box</a:t>
            </a:r>
            <a:r>
              <a:rPr lang="zh-CN" altLang="en-US" dirty="0"/>
              <a:t>和</a:t>
            </a:r>
            <a:r>
              <a:rPr lang="en-US" altLang="zh-CN" dirty="0"/>
              <a:t>inner</a:t>
            </a:r>
            <a:r>
              <a:rPr lang="zh-CN" altLang="en-US" dirty="0"/>
              <a:t>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 err="1">
                <a:solidFill>
                  <a:srgbClr val="0D74C9"/>
                </a:solidFill>
              </a:rPr>
              <a:t>Vue</a:t>
            </a:r>
            <a:r>
              <a:rPr lang="zh-CN" altLang="en-US" b="1" u="sng" dirty="0">
                <a:solidFill>
                  <a:srgbClr val="0D74C9"/>
                </a:solidFill>
              </a:rPr>
              <a:t>实例配置对象</a:t>
            </a:r>
            <a:r>
              <a:rPr lang="zh-CN" altLang="en-US" dirty="0"/>
              <a:t>：</a:t>
            </a:r>
            <a:endParaRPr lang="en-US" altLang="zh-CN" dirty="0"/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6" name="矩形 1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创建</a:t>
            </a:r>
            <a:r>
              <a:rPr lang="en-US" altLang="zh-CN" sz="2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Vue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760413" y="2882900"/>
          <a:ext cx="7767637" cy="2716212"/>
        </p:xfrm>
        <a:graphic>
          <a:graphicData uri="http://schemas.openxmlformats.org/drawingml/2006/table">
            <a:tbl>
              <a:tblPr firstRow="1" bandRow="1"/>
              <a:tblGrid>
                <a:gridCol w="2748592"/>
                <a:gridCol w="5019045"/>
              </a:tblGrid>
              <a:tr h="452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+mn-cs"/>
                        </a:rPr>
                        <a:t>选项</a:t>
                      </a:r>
                      <a:endParaRPr lang="zh-CN" sz="14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说明</a:t>
                      </a:r>
                      <a:endParaRPr lang="zh-CN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data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Vue</a:t>
                      </a: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实例数据对象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methods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定义</a:t>
                      </a:r>
                      <a:r>
                        <a:rPr lang="en-US" altLang="zh-CN" sz="1400" kern="1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Vue</a:t>
                      </a: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实例中</a:t>
                      </a:r>
                      <a:r>
                        <a:rPr lang="zh-CN" altLang="en-US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的</a:t>
                      </a: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方法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components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F3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定义子组件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F3"/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computed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计算属性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filters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F3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过滤器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 bwMode="auto">
          <a:xfrm>
            <a:off x="3090010" y="2437803"/>
            <a:ext cx="3157968" cy="3439955"/>
            <a:chOff x="1277816" y="3552084"/>
            <a:chExt cx="3259052" cy="17301044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77816" y="3552084"/>
              <a:ext cx="3259052" cy="17202292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1363359" y="3670955"/>
              <a:ext cx="3173509" cy="17182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.box 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background-color: pink;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width: 100%;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height: 200px;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.inner 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background-color: red;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width: 100px;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height: 50px;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border: 2px solid white;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圆角矩形 15"/>
          <p:cNvSpPr>
            <a:spLocks noChangeArrowheads="1"/>
          </p:cNvSpPr>
          <p:nvPr/>
        </p:nvSpPr>
        <p:spPr bwMode="auto">
          <a:xfrm>
            <a:off x="4479215" y="2207447"/>
            <a:ext cx="1768763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定义样式类</a:t>
            </a:r>
            <a:endParaRPr lang="en-US" altLang="zh-CN" dirty="0"/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6" name="矩形 1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绑定样式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 bwMode="auto">
          <a:xfrm>
            <a:off x="459105" y="2482850"/>
            <a:ext cx="8417560" cy="3923665"/>
            <a:chOff x="-1336279" y="5164900"/>
            <a:chExt cx="8686999" cy="17201235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-1336279" y="5164900"/>
              <a:ext cx="8686999" cy="17201235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-1220942" y="5164900"/>
              <a:ext cx="8302978" cy="16638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&lt;div class="wrap" v-bind:class="{red : isRed,'yellow' : isYellow}"&gt;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        </a:t>
              </a:r>
              <a:r>
                <a:rPr lang="en-US" altLang="zh-CN" sz="1600" b="1" dirty="0">
                  <a:solidFill>
                    <a:schemeClr val="bg1"/>
                  </a:solidFill>
                  <a:sym typeface="+mn-ea"/>
                </a:rPr>
                <a:t>动态添加class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&lt;/div&gt;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    isRed:true,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    isYellow:false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  }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endParaRPr lang="en-US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圆角矩形 15"/>
          <p:cNvSpPr>
            <a:spLocks noChangeArrowheads="1"/>
          </p:cNvSpPr>
          <p:nvPr/>
        </p:nvSpPr>
        <p:spPr bwMode="auto">
          <a:xfrm>
            <a:off x="4479215" y="2207447"/>
            <a:ext cx="1768763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定义样式类</a:t>
            </a:r>
            <a:endParaRPr lang="en-US" altLang="zh-CN" dirty="0"/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6" name="矩形 1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27038" y="1493838"/>
            <a:ext cx="4703762" cy="3987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动态添加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class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9" name="TextBox 39"/>
          <p:cNvSpPr txBox="1">
            <a:spLocks noChangeArrowheads="1"/>
          </p:cNvSpPr>
          <p:nvPr/>
        </p:nvSpPr>
        <p:spPr bwMode="auto">
          <a:xfrm>
            <a:off x="556895" y="1818958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6" name="矩形 1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常用内置指令</a:t>
            </a:r>
            <a:r>
              <a:rPr lang="zh-CN" altLang="en-US" dirty="0"/>
              <a:t>：</a:t>
            </a:r>
            <a:endParaRPr lang="zh-CN" altLang="zh-CN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760413" y="2882900"/>
          <a:ext cx="7767637" cy="2806700"/>
        </p:xfrm>
        <a:graphic>
          <a:graphicData uri="http://schemas.openxmlformats.org/drawingml/2006/table">
            <a:tbl>
              <a:tblPr firstRow="1" bandRow="1"/>
              <a:tblGrid>
                <a:gridCol w="2748592"/>
                <a:gridCol w="5019045"/>
              </a:tblGrid>
              <a:tr h="45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+mn-cs"/>
                        </a:rPr>
                        <a:t>路径</a:t>
                      </a:r>
                      <a:endParaRPr lang="zh-CN" sz="14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说明</a:t>
                      </a:r>
                      <a:endParaRPr lang="zh-CN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</a:tr>
              <a:tr h="452736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v-model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双向数据绑定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</a:tr>
              <a:tr h="452736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v-on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监听事件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</a:tr>
              <a:tr h="452736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v-bind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单向数据绑定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</a:tr>
              <a:tr h="497878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v-text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插入文本内容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</a:tr>
              <a:tr h="497878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v-html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F3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插入包含</a:t>
                      </a: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HTML</a:t>
                      </a: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的内容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常用内置指令</a:t>
            </a:r>
            <a:r>
              <a:rPr lang="zh-CN" altLang="en-US" dirty="0"/>
              <a:t>：</a:t>
            </a:r>
            <a:endParaRPr lang="zh-CN" altLang="zh-CN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760413" y="2882900"/>
          <a:ext cx="7767637" cy="1810944"/>
        </p:xfrm>
        <a:graphic>
          <a:graphicData uri="http://schemas.openxmlformats.org/drawingml/2006/table">
            <a:tbl>
              <a:tblPr firstRow="1" bandRow="1"/>
              <a:tblGrid>
                <a:gridCol w="2748592"/>
                <a:gridCol w="5019045"/>
              </a:tblGrid>
              <a:tr h="452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+mn-cs"/>
                        </a:rPr>
                        <a:t>路径</a:t>
                      </a:r>
                      <a:endParaRPr lang="zh-CN" sz="14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说明</a:t>
                      </a:r>
                      <a:endParaRPr lang="zh-CN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</a:tr>
              <a:tr h="452736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v-for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列表渲染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</a:tr>
              <a:tr h="452736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v-if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条件渲染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</a:tr>
              <a:tr h="452736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v-show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显示隐藏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v-model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v-model</a:t>
            </a:r>
            <a:r>
              <a:rPr lang="zh-CN" altLang="zh-CN" dirty="0"/>
              <a:t>主要实现数据双向绑定，通常用在表单元素上，例如</a:t>
            </a:r>
            <a:r>
              <a:rPr lang="en-US" altLang="zh-CN" dirty="0"/>
              <a:t>input</a:t>
            </a:r>
            <a:r>
              <a:rPr lang="zh-CN" altLang="zh-CN" dirty="0"/>
              <a:t>、</a:t>
            </a:r>
            <a:r>
              <a:rPr lang="en-US" altLang="zh-CN" dirty="0" err="1"/>
              <a:t>textarea</a:t>
            </a:r>
            <a:r>
              <a:rPr lang="zh-CN" altLang="zh-CN" dirty="0"/>
              <a:t>、</a:t>
            </a:r>
            <a:r>
              <a:rPr lang="en-US" altLang="zh-CN" dirty="0"/>
              <a:t>select</a:t>
            </a:r>
            <a:r>
              <a:rPr lang="zh-CN" altLang="zh-CN" dirty="0"/>
              <a:t>等</a:t>
            </a:r>
            <a:r>
              <a:rPr lang="zh-CN" altLang="en-US" dirty="0"/>
              <a:t>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：实现表单元素双向数据绑定。</a:t>
            </a:r>
            <a:endParaRPr lang="zh-CN" altLang="zh-CN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27785" y="3171825"/>
            <a:ext cx="2903220" cy="967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endParaRPr lang="zh-CN" altLang="zh-CN" dirty="0"/>
          </a:p>
        </p:txBody>
      </p:sp>
      <p:grpSp>
        <p:nvGrpSpPr>
          <p:cNvPr id="9" name="组合 8"/>
          <p:cNvGrpSpPr/>
          <p:nvPr/>
        </p:nvGrpSpPr>
        <p:grpSpPr bwMode="auto">
          <a:xfrm>
            <a:off x="2778918" y="2440674"/>
            <a:ext cx="3980583" cy="3070624"/>
            <a:chOff x="1277816" y="3552079"/>
            <a:chExt cx="3259052" cy="18928963"/>
          </a:xfrm>
        </p:grpSpPr>
        <p:sp>
          <p:nvSpPr>
            <p:cNvPr id="10" name="矩形 9"/>
            <p:cNvSpPr>
              <a:spLocks noChangeArrowheads="1"/>
            </p:cNvSpPr>
            <p:nvPr/>
          </p:nvSpPr>
          <p:spPr bwMode="auto">
            <a:xfrm>
              <a:off x="1277816" y="3552079"/>
              <a:ext cx="3259052" cy="18928963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363359" y="3670955"/>
              <a:ext cx="3173509" cy="1532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&lt;input type="text"  v-model="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"&gt;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el: '#app',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data: {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: 'v-model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指令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' 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})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圆角矩形 15"/>
          <p:cNvSpPr>
            <a:spLocks noChangeArrowheads="1"/>
          </p:cNvSpPr>
          <p:nvPr/>
        </p:nvSpPr>
        <p:spPr bwMode="auto">
          <a:xfrm>
            <a:off x="4990129" y="2093109"/>
            <a:ext cx="1628700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dirty="0"/>
              <a:t>v-model</a:t>
            </a:r>
            <a:r>
              <a:rPr lang="zh-CN" altLang="en-US" dirty="0"/>
              <a:t>指令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bldLvl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v-bind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v-bind</a:t>
            </a:r>
            <a:r>
              <a:rPr lang="zh-CN" altLang="zh-CN" dirty="0"/>
              <a:t>可以实现单向数据绑定</a:t>
            </a:r>
            <a:r>
              <a:rPr lang="zh-CN" altLang="en-US" dirty="0"/>
              <a:t>，页面结构代码如下。</a:t>
            </a:r>
            <a:endParaRPr lang="zh-CN" altLang="zh-CN" dirty="0"/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3098114" y="2802214"/>
            <a:ext cx="3194760" cy="1308391"/>
            <a:chOff x="1277816" y="3552079"/>
            <a:chExt cx="3259052" cy="20786501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1277816" y="3552079"/>
              <a:ext cx="3259052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1363359" y="3670957"/>
              <a:ext cx="3173509" cy="6990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&lt;input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v-bind:value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="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"&gt;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：将</a:t>
            </a:r>
            <a:r>
              <a:rPr lang="en-US" altLang="zh-CN" dirty="0"/>
              <a:t>data</a:t>
            </a:r>
            <a:r>
              <a:rPr lang="zh-CN" altLang="en-US" dirty="0"/>
              <a:t>中的</a:t>
            </a:r>
            <a:r>
              <a:rPr lang="en-US" altLang="zh-CN" dirty="0" err="1"/>
              <a:t>msg</a:t>
            </a:r>
            <a:r>
              <a:rPr lang="zh-CN" altLang="en-US" dirty="0"/>
              <a:t>初始数据绑定到页面中</a:t>
            </a:r>
            <a:r>
              <a:rPr lang="en-US" altLang="zh-CN" dirty="0"/>
              <a:t> </a:t>
            </a:r>
            <a:r>
              <a:rPr lang="zh-CN" altLang="en-US" dirty="0"/>
              <a:t>。</a:t>
            </a:r>
            <a:endParaRPr lang="zh-CN" altLang="zh-CN" dirty="0"/>
          </a:p>
        </p:txBody>
      </p:sp>
      <p:grpSp>
        <p:nvGrpSpPr>
          <p:cNvPr id="10" name="组合 9"/>
          <p:cNvGrpSpPr/>
          <p:nvPr/>
        </p:nvGrpSpPr>
        <p:grpSpPr bwMode="auto">
          <a:xfrm>
            <a:off x="3158979" y="2655713"/>
            <a:ext cx="2455397" cy="3170747"/>
            <a:chOff x="1277816" y="3552079"/>
            <a:chExt cx="3259052" cy="20786501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77816" y="3552079"/>
              <a:ext cx="3259052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1363359" y="3670957"/>
              <a:ext cx="3173509" cy="17746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el: '#app',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: '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我是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v-bind '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770" y="2638644"/>
            <a:ext cx="6404097" cy="185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：在浏览器中查看运行效果。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 err="1">
                <a:solidFill>
                  <a:srgbClr val="0D74C9"/>
                </a:solidFill>
              </a:rPr>
              <a:t>Vue</a:t>
            </a:r>
            <a:r>
              <a:rPr lang="zh-CN" altLang="en-US" b="1" u="sng" dirty="0">
                <a:solidFill>
                  <a:srgbClr val="0D74C9"/>
                </a:solidFill>
              </a:rPr>
              <a:t>实例配置对象</a:t>
            </a:r>
            <a:r>
              <a:rPr lang="zh-CN" altLang="en-US" dirty="0"/>
              <a:t>：</a:t>
            </a:r>
            <a:endParaRPr lang="en-US" altLang="zh-CN" dirty="0"/>
          </a:p>
        </p:txBody>
      </p:sp>
      <p:sp>
        <p:nvSpPr>
          <p:cNvPr id="1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7" name="矩形 1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创建</a:t>
            </a:r>
            <a:r>
              <a:rPr lang="en-US" altLang="zh-CN" sz="2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Vue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实例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760413" y="2882900"/>
          <a:ext cx="7767637" cy="1358106"/>
        </p:xfrm>
        <a:graphic>
          <a:graphicData uri="http://schemas.openxmlformats.org/drawingml/2006/table">
            <a:tbl>
              <a:tblPr firstRow="1" bandRow="1"/>
              <a:tblGrid>
                <a:gridCol w="2748592"/>
                <a:gridCol w="5019045"/>
              </a:tblGrid>
              <a:tr h="452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+mn-cs"/>
                        </a:rPr>
                        <a:t>选项</a:t>
                      </a:r>
                      <a:endParaRPr lang="zh-CN" sz="14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说明</a:t>
                      </a:r>
                      <a:endParaRPr lang="zh-CN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9" marR="68589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/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el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唯一根元素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40000"/>
                      </a:srgbClr>
                    </a:solidFill>
                  </a:tcPr>
                </a:tc>
              </a:tr>
              <a:tr h="452702"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watch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kern="1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+mn-ea"/>
                          <a:cs typeface="+mn-cs"/>
                        </a:rPr>
                        <a:t>监听数据变化</a:t>
                      </a:r>
                      <a:endParaRPr lang="zh-CN" sz="1400" kern="100" dirty="0">
                        <a:solidFill>
                          <a:schemeClr val="dk1"/>
                        </a:solidFill>
                        <a:effectLst/>
                        <a:latin typeface="Times New Roman" panose="02020603050405020304"/>
                        <a:ea typeface="+mn-ea"/>
                        <a:cs typeface="+mn-cs"/>
                      </a:endParaRPr>
                    </a:p>
                  </a:txBody>
                  <a:tcPr marL="68587" marR="68587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DD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v-text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v-text</a:t>
            </a:r>
            <a:r>
              <a:rPr lang="zh-CN" altLang="zh-CN" dirty="0"/>
              <a:t>是在</a:t>
            </a:r>
            <a:r>
              <a:rPr lang="en-US" altLang="zh-CN" dirty="0"/>
              <a:t>DOM</a:t>
            </a:r>
            <a:r>
              <a:rPr lang="zh-CN" altLang="zh-CN" dirty="0"/>
              <a:t>元素内部插入文本内容</a:t>
            </a:r>
            <a:r>
              <a:rPr lang="zh-CN" altLang="en-US" dirty="0"/>
              <a:t>，类似之前的</a:t>
            </a:r>
            <a:r>
              <a:rPr lang="en-US" altLang="zh-CN" dirty="0"/>
              <a:t>innerText</a:t>
            </a:r>
            <a:r>
              <a:rPr lang="zh-CN" altLang="en-US" dirty="0"/>
              <a:t>，页面结构代码如下。</a:t>
            </a:r>
            <a:endParaRPr lang="zh-CN" altLang="zh-CN" dirty="0"/>
          </a:p>
        </p:txBody>
      </p:sp>
      <p:grpSp>
        <p:nvGrpSpPr>
          <p:cNvPr id="21" name="组合 20"/>
          <p:cNvGrpSpPr/>
          <p:nvPr/>
        </p:nvGrpSpPr>
        <p:grpSpPr bwMode="auto">
          <a:xfrm>
            <a:off x="2618537" y="3254478"/>
            <a:ext cx="2814924" cy="1384344"/>
            <a:chOff x="1277816" y="3552079"/>
            <a:chExt cx="3259052" cy="20786501"/>
          </a:xfrm>
        </p:grpSpPr>
        <p:sp>
          <p:nvSpPr>
            <p:cNvPr id="22" name="矩形 21"/>
            <p:cNvSpPr>
              <a:spLocks noChangeArrowheads="1"/>
            </p:cNvSpPr>
            <p:nvPr/>
          </p:nvSpPr>
          <p:spPr bwMode="auto">
            <a:xfrm>
              <a:off x="1277816" y="3552079"/>
              <a:ext cx="3259052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23" name="矩形 22"/>
            <p:cNvSpPr>
              <a:spLocks noChangeArrowheads="1"/>
            </p:cNvSpPr>
            <p:nvPr/>
          </p:nvSpPr>
          <p:spPr bwMode="auto">
            <a:xfrm>
              <a:off x="1363359" y="3670956"/>
              <a:ext cx="3173509" cy="706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&lt;p v-text="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"&gt;&lt;/p&gt;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圆角矩形 15"/>
          <p:cNvSpPr>
            <a:spLocks noChangeArrowheads="1"/>
          </p:cNvSpPr>
          <p:nvPr/>
        </p:nvSpPr>
        <p:spPr bwMode="auto">
          <a:xfrm>
            <a:off x="3837257" y="2830545"/>
            <a:ext cx="1596204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页面结构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 bldLvl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v-text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在</a:t>
            </a:r>
            <a:r>
              <a:rPr lang="en-US" altLang="zh-CN" dirty="0" err="1"/>
              <a:t>vm</a:t>
            </a:r>
            <a:r>
              <a:rPr lang="zh-CN" altLang="en-US" dirty="0"/>
              <a:t>实例的</a:t>
            </a:r>
            <a:r>
              <a:rPr lang="en-US" altLang="zh-CN" dirty="0"/>
              <a:t>data</a:t>
            </a:r>
            <a:r>
              <a:rPr lang="zh-CN" altLang="en-US" dirty="0"/>
              <a:t>中定义</a:t>
            </a:r>
            <a:r>
              <a:rPr lang="en-US" altLang="zh-CN" dirty="0" err="1"/>
              <a:t>msg</a:t>
            </a:r>
            <a:r>
              <a:rPr lang="zh-CN" altLang="en-US" dirty="0"/>
              <a:t>初始数据。</a:t>
            </a:r>
            <a:endParaRPr lang="zh-CN" altLang="zh-CN" dirty="0"/>
          </a:p>
        </p:txBody>
      </p:sp>
      <p:grpSp>
        <p:nvGrpSpPr>
          <p:cNvPr id="9" name="组合 8"/>
          <p:cNvGrpSpPr/>
          <p:nvPr/>
        </p:nvGrpSpPr>
        <p:grpSpPr bwMode="auto">
          <a:xfrm>
            <a:off x="2762383" y="3141097"/>
            <a:ext cx="2629424" cy="3061758"/>
            <a:chOff x="1277816" y="3552071"/>
            <a:chExt cx="3259052" cy="24643811"/>
          </a:xfrm>
        </p:grpSpPr>
        <p:sp>
          <p:nvSpPr>
            <p:cNvPr id="10" name="矩形 9"/>
            <p:cNvSpPr>
              <a:spLocks noChangeArrowheads="1"/>
            </p:cNvSpPr>
            <p:nvPr/>
          </p:nvSpPr>
          <p:spPr bwMode="auto">
            <a:xfrm>
              <a:off x="1277816" y="3552071"/>
              <a:ext cx="3259052" cy="24643803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363359" y="3670953"/>
              <a:ext cx="3173509" cy="24524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el: '#app',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: '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我是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v-text '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})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圆角矩形 15"/>
          <p:cNvSpPr>
            <a:spLocks noChangeArrowheads="1"/>
          </p:cNvSpPr>
          <p:nvPr/>
        </p:nvSpPr>
        <p:spPr bwMode="auto">
          <a:xfrm>
            <a:off x="3743489" y="2765006"/>
            <a:ext cx="1596204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dirty="0"/>
              <a:t>v-text</a:t>
            </a:r>
            <a:r>
              <a:rPr lang="zh-CN" altLang="en-US" dirty="0"/>
              <a:t>指令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bldLvl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fdfdfdfs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369" y="2875615"/>
            <a:ext cx="6008899" cy="174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v-text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在浏览器中查看运行效果。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v-html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v-html</a:t>
            </a:r>
            <a:r>
              <a:rPr lang="zh-CN" altLang="zh-CN" dirty="0"/>
              <a:t>是在</a:t>
            </a:r>
            <a:r>
              <a:rPr lang="en-US" altLang="zh-CN" dirty="0"/>
              <a:t>DOM</a:t>
            </a:r>
            <a:r>
              <a:rPr lang="zh-CN" altLang="zh-CN" dirty="0"/>
              <a:t>元素内部插入</a:t>
            </a:r>
            <a:r>
              <a:rPr lang="en-US" altLang="zh-CN" dirty="0"/>
              <a:t>HTML</a:t>
            </a:r>
            <a:r>
              <a:rPr lang="zh-CN" altLang="zh-CN" dirty="0"/>
              <a:t>标签内容</a:t>
            </a:r>
            <a:r>
              <a:rPr lang="zh-CN" altLang="en-US" dirty="0">
                <a:sym typeface="+mn-ea"/>
              </a:rPr>
              <a:t>，类似之前的</a:t>
            </a:r>
            <a:r>
              <a:rPr lang="en-US" altLang="zh-CN" dirty="0">
                <a:sym typeface="+mn-ea"/>
              </a:rPr>
              <a:t>innerHTML</a:t>
            </a:r>
            <a:r>
              <a:rPr lang="zh-CN" altLang="en-US" dirty="0"/>
              <a:t>，页面结构代码如下。</a:t>
            </a:r>
            <a:endParaRPr lang="zh-CN" altLang="zh-CN" dirty="0"/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2857837" y="3127794"/>
            <a:ext cx="3006650" cy="1351286"/>
            <a:chOff x="1277816" y="3552079"/>
            <a:chExt cx="3259052" cy="20786501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1277816" y="3552079"/>
              <a:ext cx="3259052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1363359" y="3670954"/>
              <a:ext cx="3173509" cy="700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&lt;div v-html="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"&gt;&lt;/div&gt;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&lt;/div&gt;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：将</a:t>
            </a:r>
            <a:r>
              <a:rPr lang="en-US" altLang="zh-CN" dirty="0" err="1"/>
              <a:t>msg</a:t>
            </a:r>
            <a:r>
              <a:rPr lang="zh-CN" altLang="en-US" dirty="0"/>
              <a:t>初始数据绑定到页面中。</a:t>
            </a:r>
            <a:endParaRPr lang="zh-CN" altLang="zh-CN" dirty="0"/>
          </a:p>
        </p:txBody>
      </p:sp>
      <p:grpSp>
        <p:nvGrpSpPr>
          <p:cNvPr id="9" name="组合 8"/>
          <p:cNvGrpSpPr/>
          <p:nvPr/>
        </p:nvGrpSpPr>
        <p:grpSpPr bwMode="auto">
          <a:xfrm>
            <a:off x="2148005" y="2810818"/>
            <a:ext cx="3516195" cy="3060665"/>
            <a:chOff x="1277816" y="3552079"/>
            <a:chExt cx="3259052" cy="26602533"/>
          </a:xfrm>
        </p:grpSpPr>
        <p:sp>
          <p:nvSpPr>
            <p:cNvPr id="10" name="矩形 9"/>
            <p:cNvSpPr>
              <a:spLocks noChangeArrowheads="1"/>
            </p:cNvSpPr>
            <p:nvPr/>
          </p:nvSpPr>
          <p:spPr bwMode="auto">
            <a:xfrm>
              <a:off x="1277816" y="3552079"/>
              <a:ext cx="3259052" cy="26602533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363359" y="3670956"/>
              <a:ext cx="3173509" cy="26483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({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el: '#app',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data: {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  </a:t>
              </a:r>
              <a:r>
                <a:rPr lang="en-US" altLang="zh-CN" sz="16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: '&lt;h2&gt;</a:t>
              </a:r>
              <a:r>
                <a:rPr lang="zh-CN" altLang="zh-CN" sz="1600" b="1" dirty="0">
                  <a:solidFill>
                    <a:schemeClr val="bg1"/>
                  </a:solidFill>
                </a:rPr>
                <a:t>我是</a:t>
              </a:r>
              <a:r>
                <a:rPr lang="en-US" altLang="zh-CN" sz="1600" b="1" dirty="0">
                  <a:solidFill>
                    <a:schemeClr val="bg1"/>
                  </a:solidFill>
                </a:rPr>
                <a:t>v-html&lt;/h2&gt;' </a:t>
              </a:r>
              <a:endParaRPr lang="en-US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  }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  })</a:t>
              </a:r>
              <a:endParaRPr lang="zh-CN" altLang="zh-CN" sz="16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fdf 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002" y="2819513"/>
            <a:ext cx="4937215" cy="1433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：在浏览器中查看运行效果。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v-on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v-on</a:t>
            </a:r>
            <a:r>
              <a:rPr lang="zh-CN" altLang="zh-CN" dirty="0"/>
              <a:t>是事件监听指令，负责给</a:t>
            </a:r>
            <a:r>
              <a:rPr lang="en-US" altLang="zh-CN" dirty="0"/>
              <a:t>DOM</a:t>
            </a:r>
            <a:r>
              <a:rPr lang="zh-CN" altLang="en-US" dirty="0"/>
              <a:t>元绑定事件，</a:t>
            </a:r>
            <a:r>
              <a:rPr lang="zh-CN" altLang="zh-CN" dirty="0"/>
              <a:t>直接与事件类型配合使用</a:t>
            </a:r>
            <a:r>
              <a:rPr lang="zh-CN" altLang="en-US" dirty="0"/>
              <a:t>，页面结构代码如下。</a:t>
            </a:r>
            <a:endParaRPr lang="zh-CN" altLang="zh-CN" dirty="0"/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2519860" y="3142308"/>
            <a:ext cx="4786951" cy="1438081"/>
            <a:chOff x="1277817" y="3552079"/>
            <a:chExt cx="2894383" cy="16417045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1277817" y="3552079"/>
              <a:ext cx="2817446" cy="16417045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1363359" y="3670955"/>
              <a:ext cx="2808841" cy="8591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&lt;p&gt;{{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}}&lt;/p&gt;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&lt;button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v-on:click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="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showInfo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"&gt;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请单击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&lt;/button&gt;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&lt;/div&gt;</a:t>
              </a:r>
              <a:endParaRPr lang="en-US" altLang="zh-CN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dfdf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750" y="2645432"/>
            <a:ext cx="5596137" cy="193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7" name="矩形 1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20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在浏览器中查看运行效果。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</a:t>
            </a:r>
            <a:r>
              <a:rPr lang="en-US" altLang="zh-CN" dirty="0" err="1"/>
              <a:t>vm</a:t>
            </a:r>
            <a:r>
              <a:rPr lang="zh-CN" altLang="en-US" dirty="0"/>
              <a:t>实例的</a:t>
            </a:r>
            <a:r>
              <a:rPr lang="en-US" altLang="zh-CN" dirty="0"/>
              <a:t>methods</a:t>
            </a:r>
            <a:r>
              <a:rPr lang="zh-CN" altLang="en-US" dirty="0"/>
              <a:t>中定义事件处理函数</a:t>
            </a:r>
            <a:r>
              <a:rPr lang="en-US" altLang="zh-CN" dirty="0" err="1"/>
              <a:t>showInfo</a:t>
            </a:r>
            <a:r>
              <a:rPr lang="en-US" altLang="zh-CN" dirty="0"/>
              <a:t>()</a:t>
            </a:r>
            <a:r>
              <a:rPr lang="zh-CN" altLang="en-US" dirty="0"/>
              <a:t>。</a:t>
            </a:r>
            <a:endParaRPr lang="zh-CN" altLang="zh-CN" dirty="0"/>
          </a:p>
        </p:txBody>
      </p:sp>
      <p:grpSp>
        <p:nvGrpSpPr>
          <p:cNvPr id="10" name="组合 9"/>
          <p:cNvGrpSpPr/>
          <p:nvPr/>
        </p:nvGrpSpPr>
        <p:grpSpPr bwMode="auto">
          <a:xfrm>
            <a:off x="1175821" y="3086356"/>
            <a:ext cx="2926395" cy="2701293"/>
            <a:chOff x="1277817" y="3552074"/>
            <a:chExt cx="2894383" cy="21712688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77817" y="3552074"/>
              <a:ext cx="2817446" cy="21712688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1363359" y="3670955"/>
              <a:ext cx="2808841" cy="1346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({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el: '#app',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data: {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msg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: '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请单击按钮查看内容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'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},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})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 bwMode="auto">
          <a:xfrm>
            <a:off x="4831347" y="3101146"/>
            <a:ext cx="2929205" cy="1905491"/>
            <a:chOff x="1277817" y="3552074"/>
            <a:chExt cx="2894383" cy="21712688"/>
          </a:xfrm>
        </p:grpSpPr>
        <p:sp>
          <p:nvSpPr>
            <p:cNvPr id="16" name="矩形 15"/>
            <p:cNvSpPr>
              <a:spLocks noChangeArrowheads="1"/>
            </p:cNvSpPr>
            <p:nvPr/>
          </p:nvSpPr>
          <p:spPr bwMode="auto">
            <a:xfrm>
              <a:off x="1277817" y="3552074"/>
              <a:ext cx="2817446" cy="21712688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1363359" y="3670955"/>
              <a:ext cx="2808841" cy="8591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methods: 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showInfo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() 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this.msg = '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我是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v-on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指令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'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}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}</a:t>
              </a:r>
              <a:endParaRPr lang="zh-CN" altLang="zh-CN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圆角矩形 15"/>
          <p:cNvSpPr>
            <a:spLocks noChangeArrowheads="1"/>
          </p:cNvSpPr>
          <p:nvPr/>
        </p:nvSpPr>
        <p:spPr bwMode="auto">
          <a:xfrm>
            <a:off x="4831347" y="2705822"/>
            <a:ext cx="2851342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在</a:t>
            </a:r>
            <a:r>
              <a:rPr lang="en-US" altLang="zh-CN" dirty="0" err="1"/>
              <a:t>vm</a:t>
            </a:r>
            <a:r>
              <a:rPr lang="zh-CN" altLang="en-US" dirty="0"/>
              <a:t>中配置</a:t>
            </a:r>
            <a:r>
              <a:rPr lang="en-US" altLang="zh-CN" dirty="0"/>
              <a:t>methods</a:t>
            </a:r>
            <a:endParaRPr lang="en-US" altLang="zh-CN" dirty="0"/>
          </a:p>
        </p:txBody>
      </p:sp>
      <p:sp>
        <p:nvSpPr>
          <p:cNvPr id="19" name="圆角矩形 15"/>
          <p:cNvSpPr>
            <a:spLocks noChangeArrowheads="1"/>
          </p:cNvSpPr>
          <p:nvPr/>
        </p:nvSpPr>
        <p:spPr bwMode="auto">
          <a:xfrm>
            <a:off x="1175821" y="2713776"/>
            <a:ext cx="2851342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dirty="0"/>
              <a:t>创建</a:t>
            </a:r>
            <a:r>
              <a:rPr lang="en-US" altLang="zh-CN" dirty="0" err="1"/>
              <a:t>vm</a:t>
            </a:r>
            <a:r>
              <a:rPr lang="zh-CN" altLang="en-US" dirty="0"/>
              <a:t>实例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 bldLvl="0" animBg="1"/>
      <p:bldP spid="19" grpId="0" bldLvl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5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单击“请单击”按钮，页面中的内容发生更新。</a:t>
            </a:r>
            <a:endParaRPr lang="zh-CN" altLang="zh-CN" dirty="0"/>
          </a:p>
        </p:txBody>
      </p:sp>
      <p:pic>
        <p:nvPicPr>
          <p:cNvPr id="13" name="Picture 3" descr="18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368" y="2638644"/>
            <a:ext cx="5544270" cy="1917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1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el</a:t>
            </a:r>
            <a:r>
              <a:rPr lang="zh-CN" altLang="en-US" b="1" u="sng" dirty="0">
                <a:solidFill>
                  <a:srgbClr val="0D74C9"/>
                </a:solidFill>
              </a:rPr>
              <a:t>唯一根标签</a:t>
            </a:r>
            <a:r>
              <a:rPr lang="zh-CN" altLang="en-US" dirty="0"/>
              <a:t>：</a:t>
            </a:r>
            <a:r>
              <a:rPr lang="zh-CN" altLang="zh-CN" dirty="0"/>
              <a:t>在创建</a:t>
            </a:r>
            <a:r>
              <a:rPr lang="en-US" altLang="zh-CN" dirty="0" err="1"/>
              <a:t>Vue</a:t>
            </a:r>
            <a:r>
              <a:rPr lang="zh-CN" altLang="zh-CN" dirty="0"/>
              <a:t>实例时，</a:t>
            </a:r>
            <a:r>
              <a:rPr lang="en-US" altLang="zh-CN" dirty="0"/>
              <a:t>el</a:t>
            </a:r>
            <a:r>
              <a:rPr lang="zh-CN" altLang="zh-CN" dirty="0"/>
              <a:t>表示唯一根标签，</a:t>
            </a:r>
            <a:r>
              <a:rPr lang="en-US" altLang="zh-CN" dirty="0"/>
              <a:t>class</a:t>
            </a:r>
            <a:r>
              <a:rPr lang="zh-CN" altLang="zh-CN" dirty="0"/>
              <a:t>或</a:t>
            </a:r>
            <a:r>
              <a:rPr lang="en-US" altLang="zh-CN" dirty="0"/>
              <a:t>id</a:t>
            </a:r>
            <a:r>
              <a:rPr lang="zh-CN" altLang="zh-CN" dirty="0"/>
              <a:t>选择器</a:t>
            </a:r>
            <a:r>
              <a:rPr lang="zh-CN" altLang="en-US" dirty="0"/>
              <a:t>可用来</a:t>
            </a:r>
            <a:r>
              <a:rPr lang="zh-CN" altLang="zh-CN" dirty="0"/>
              <a:t>将页面结构与</a:t>
            </a:r>
            <a:r>
              <a:rPr lang="en-US" altLang="zh-CN" dirty="0" err="1"/>
              <a:t>Vue</a:t>
            </a:r>
            <a:r>
              <a:rPr lang="zh-CN" altLang="zh-CN" dirty="0"/>
              <a:t>实例对象</a:t>
            </a:r>
            <a:r>
              <a:rPr lang="en-US" altLang="zh-CN" dirty="0" err="1"/>
              <a:t>vm</a:t>
            </a:r>
            <a:r>
              <a:rPr lang="zh-CN" altLang="zh-CN" dirty="0"/>
              <a:t>中的</a:t>
            </a:r>
            <a:r>
              <a:rPr lang="en-US" altLang="zh-CN" dirty="0"/>
              <a:t>el</a:t>
            </a:r>
            <a:r>
              <a:rPr lang="zh-CN" altLang="zh-CN" dirty="0"/>
              <a:t>绑定。</a:t>
            </a:r>
            <a:endParaRPr lang="en-US" altLang="zh-CN" dirty="0"/>
          </a:p>
        </p:txBody>
      </p:sp>
      <p:sp>
        <p:nvSpPr>
          <p:cNvPr id="17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9" name="矩形 18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el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唯一根标签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2" name="组合 11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3" name="矩形 12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6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v-for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v-for</a:t>
            </a:r>
            <a:r>
              <a:rPr lang="zh-CN" altLang="zh-CN" dirty="0"/>
              <a:t>可以实现页面列表渲染，常用来循环数组</a:t>
            </a:r>
            <a:r>
              <a:rPr lang="zh-CN" altLang="en-US" dirty="0"/>
              <a:t>，页面结构代码如下。</a:t>
            </a:r>
            <a:endParaRPr lang="zh-CN" altLang="zh-CN" dirty="0"/>
          </a:p>
        </p:txBody>
      </p:sp>
      <p:grpSp>
        <p:nvGrpSpPr>
          <p:cNvPr id="17" name="组合 16"/>
          <p:cNvGrpSpPr/>
          <p:nvPr/>
        </p:nvGrpSpPr>
        <p:grpSpPr bwMode="auto">
          <a:xfrm>
            <a:off x="2071627" y="3258438"/>
            <a:ext cx="4524994" cy="1794843"/>
            <a:chOff x="1167875" y="3148009"/>
            <a:chExt cx="3368993" cy="20786501"/>
          </a:xfrm>
        </p:grpSpPr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1167875" y="3148009"/>
              <a:ext cx="3368993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9" name="矩形 18"/>
            <p:cNvSpPr>
              <a:spLocks noChangeArrowheads="1"/>
            </p:cNvSpPr>
            <p:nvPr/>
          </p:nvSpPr>
          <p:spPr bwMode="auto">
            <a:xfrm>
              <a:off x="1363359" y="3670953"/>
              <a:ext cx="3173509" cy="10305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&lt;div v-for="(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item,key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) in list" data-id="key"&gt;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索引是：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{{key}}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，元素内容是：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{{item}}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&lt;/div&gt;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&lt;/div&gt;</a:t>
              </a:r>
              <a:endParaRPr lang="en-US" altLang="zh-CN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圆角矩形 15"/>
          <p:cNvSpPr>
            <a:spLocks noChangeArrowheads="1"/>
          </p:cNvSpPr>
          <p:nvPr/>
        </p:nvSpPr>
        <p:spPr bwMode="auto">
          <a:xfrm>
            <a:off x="5130800" y="3034544"/>
            <a:ext cx="1465819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dirty="0"/>
              <a:t>v-for</a:t>
            </a:r>
            <a:r>
              <a:rPr lang="zh-CN" altLang="en-US" dirty="0"/>
              <a:t>指令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 bldLvl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：创建</a:t>
            </a:r>
            <a:r>
              <a:rPr lang="en-US" altLang="zh-CN" dirty="0" err="1"/>
              <a:t>vm</a:t>
            </a:r>
            <a:r>
              <a:rPr lang="zh-CN" altLang="en-US" dirty="0"/>
              <a:t>实例并在</a:t>
            </a:r>
            <a:r>
              <a:rPr lang="en-US" altLang="zh-CN" dirty="0"/>
              <a:t>data</a:t>
            </a:r>
            <a:r>
              <a:rPr lang="zh-CN" altLang="en-US" dirty="0"/>
              <a:t>中定义数组</a:t>
            </a:r>
            <a:r>
              <a:rPr lang="en-US" altLang="zh-CN" dirty="0"/>
              <a:t>list</a:t>
            </a:r>
            <a:r>
              <a:rPr lang="zh-CN" altLang="en-US" dirty="0"/>
              <a:t>。</a:t>
            </a:r>
            <a:endParaRPr lang="zh-CN" altLang="zh-CN" dirty="0"/>
          </a:p>
        </p:txBody>
      </p:sp>
      <p:grpSp>
        <p:nvGrpSpPr>
          <p:cNvPr id="9" name="组合 8"/>
          <p:cNvGrpSpPr/>
          <p:nvPr/>
        </p:nvGrpSpPr>
        <p:grpSpPr bwMode="auto">
          <a:xfrm>
            <a:off x="2980302" y="3192642"/>
            <a:ext cx="2192855" cy="2724393"/>
            <a:chOff x="1167875" y="3148009"/>
            <a:chExt cx="3368993" cy="20786501"/>
          </a:xfrm>
        </p:grpSpPr>
        <p:sp>
          <p:nvSpPr>
            <p:cNvPr id="10" name="矩形 9"/>
            <p:cNvSpPr>
              <a:spLocks noChangeArrowheads="1"/>
            </p:cNvSpPr>
            <p:nvPr/>
          </p:nvSpPr>
          <p:spPr bwMode="auto">
            <a:xfrm>
              <a:off x="1167875" y="3148009"/>
              <a:ext cx="3368993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37870" y="3768867"/>
              <a:ext cx="3173509" cy="15912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({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el: '#app',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data: 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list: [1, 2, 3]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}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})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圆角矩形 15"/>
          <p:cNvSpPr>
            <a:spLocks noChangeArrowheads="1"/>
          </p:cNvSpPr>
          <p:nvPr/>
        </p:nvSpPr>
        <p:spPr bwMode="auto">
          <a:xfrm>
            <a:off x="3707338" y="2831103"/>
            <a:ext cx="1465819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dirty="0"/>
              <a:t>v-for</a:t>
            </a:r>
            <a:r>
              <a:rPr lang="zh-CN" altLang="en-US" dirty="0"/>
              <a:t>指令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bldLvl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：在浏览器中查看运行效果。</a:t>
            </a:r>
            <a:endParaRPr lang="zh-CN" altLang="zh-CN" dirty="0"/>
          </a:p>
        </p:txBody>
      </p:sp>
      <p:pic>
        <p:nvPicPr>
          <p:cNvPr id="13" name="Picture 2" descr="19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759224"/>
            <a:ext cx="5458446" cy="1887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矩形 4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8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r>
              <a:rPr lang="en-US" altLang="zh-CN" dirty="0"/>
              <a:t>list</a:t>
            </a:r>
            <a:r>
              <a:rPr lang="zh-CN" altLang="en-US" dirty="0"/>
              <a:t>是对象数组，怎么遍历？</a:t>
            </a:r>
            <a:endParaRPr lang="zh-CN" altLang="zh-CN" dirty="0"/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565367" y="2736072"/>
            <a:ext cx="7205345" cy="2642235"/>
            <a:chOff x="1277816" y="3552079"/>
            <a:chExt cx="4568684" cy="37079874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1277816" y="3552079"/>
              <a:ext cx="4568684" cy="37079874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1363359" y="3670953"/>
              <a:ext cx="3812984" cy="28489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</a:t>
              </a:r>
              <a:r>
                <a:rPr altLang="zh-CN" sz="1400" b="1">
                  <a:solidFill>
                    <a:schemeClr val="bg1"/>
                  </a:solidFill>
                </a:rPr>
                <a:t>&lt;div v-for="(item,index) in list" :data-id="index"&gt;</a:t>
              </a:r>
              <a:endParaRPr altLang="zh-CN" sz="1400" b="1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altLang="zh-CN" sz="1400" b="1">
                  <a:solidFill>
                    <a:schemeClr val="bg1"/>
                  </a:solidFill>
                </a:rPr>
                <a:t>          索引是：{{index}}，学号是{{item.id}}，姓名是：{{item.name}}</a:t>
              </a:r>
              <a:endParaRPr altLang="zh-CN" sz="1400" b="1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altLang="zh-CN" sz="1400" b="1">
                  <a:solidFill>
                    <a:schemeClr val="bg1"/>
                  </a:solidFill>
                </a:rPr>
                <a:t>      &lt;/div&gt;</a:t>
              </a:r>
              <a:endParaRPr altLang="zh-CN" sz="1400" b="1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&lt;/div&gt;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list:[  {id:'2023001',  name:'cici'}   ,  {id:'2023002',name:'lily'}   ]</a:t>
              </a:r>
              <a:endParaRPr lang="en-US" altLang="zh-CN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v-if</a:t>
            </a:r>
            <a:r>
              <a:rPr lang="zh-CN" altLang="en-US" b="1" u="sng" dirty="0">
                <a:solidFill>
                  <a:srgbClr val="0D74C9"/>
                </a:solidFill>
              </a:rPr>
              <a:t>和</a:t>
            </a:r>
            <a:r>
              <a:rPr lang="en-US" altLang="zh-CN" b="1" u="sng" dirty="0">
                <a:solidFill>
                  <a:srgbClr val="0D74C9"/>
                </a:solidFill>
              </a:rPr>
              <a:t>v-show</a:t>
            </a:r>
            <a:r>
              <a:rPr lang="zh-CN" altLang="en-US" b="1" u="sng" dirty="0">
                <a:solidFill>
                  <a:srgbClr val="0D74C9"/>
                </a:solidFill>
              </a:rPr>
              <a:t>指令</a:t>
            </a:r>
            <a:r>
              <a:rPr lang="zh-CN" altLang="en-US" dirty="0"/>
              <a:t>：</a:t>
            </a:r>
            <a:r>
              <a:rPr lang="en-US" altLang="zh-CN" dirty="0"/>
              <a:t> v-if</a:t>
            </a:r>
            <a:r>
              <a:rPr lang="zh-CN" altLang="zh-CN" dirty="0"/>
              <a:t>用来控制元素显示或隐藏，属性为布尔值</a:t>
            </a:r>
            <a:r>
              <a:rPr lang="zh-CN" altLang="en-US" dirty="0"/>
              <a:t>，</a:t>
            </a:r>
            <a:r>
              <a:rPr lang="en-US" altLang="zh-CN" dirty="0">
                <a:sym typeface="+mn-ea"/>
              </a:rPr>
              <a:t>v-if</a:t>
            </a:r>
            <a:r>
              <a:rPr lang="zh-CN" altLang="en-US" dirty="0">
                <a:sym typeface="+mn-ea"/>
              </a:rPr>
              <a:t>会添加和删除</a:t>
            </a:r>
            <a:r>
              <a:rPr lang="en-US" altLang="zh-CN" dirty="0">
                <a:sym typeface="+mn-ea"/>
              </a:rPr>
              <a:t>DOW</a:t>
            </a:r>
            <a:r>
              <a:rPr lang="zh-CN" altLang="en-US" dirty="0">
                <a:sym typeface="+mn-ea"/>
              </a:rPr>
              <a:t>元素，</a:t>
            </a:r>
            <a:r>
              <a:rPr lang="en-US" altLang="zh-CN" dirty="0">
                <a:sym typeface="+mn-ea"/>
              </a:rPr>
              <a:t>v-show</a:t>
            </a:r>
            <a:r>
              <a:rPr lang="zh-CN" altLang="en-US" dirty="0">
                <a:sym typeface="+mn-ea"/>
              </a:rPr>
              <a:t>是修改</a:t>
            </a:r>
            <a:r>
              <a:rPr lang="en-US" altLang="zh-CN" dirty="0">
                <a:sym typeface="+mn-ea"/>
              </a:rPr>
              <a:t>DOW</a:t>
            </a:r>
            <a:r>
              <a:rPr lang="zh-CN" altLang="en-US" dirty="0">
                <a:sym typeface="+mn-ea"/>
              </a:rPr>
              <a:t>元素的</a:t>
            </a:r>
            <a:r>
              <a:rPr lang="en-US" altLang="zh-CN" dirty="0">
                <a:sym typeface="+mn-ea"/>
              </a:rPr>
              <a:t>display</a:t>
            </a:r>
            <a:r>
              <a:rPr lang="zh-CN" altLang="en-US" dirty="0">
                <a:sym typeface="+mn-ea"/>
              </a:rPr>
              <a:t>属性值。</a:t>
            </a:r>
            <a:r>
              <a:rPr lang="zh-CN" altLang="en-US" dirty="0"/>
              <a:t>页面结构代码如下</a:t>
            </a:r>
            <a:r>
              <a:rPr lang="zh-CN" altLang="zh-CN" dirty="0"/>
              <a:t>。</a:t>
            </a:r>
            <a:endParaRPr lang="zh-CN" altLang="zh-CN" dirty="0"/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750152" y="3866372"/>
            <a:ext cx="6271468" cy="1481203"/>
            <a:chOff x="1277816" y="3552079"/>
            <a:chExt cx="3976542" cy="20786501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1277816" y="3552079"/>
              <a:ext cx="3976542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1363359" y="3670953"/>
              <a:ext cx="3812984" cy="10464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&lt;div id="app"&gt;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&lt;div v-if="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isShow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" style="background-color:#ccc;"&gt;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我是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v-if&lt;/div&gt;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&lt;button @click="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isShow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=!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isShow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"&gt;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显示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/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隐藏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 &lt;/button&gt;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&lt;/div&gt;</a:t>
              </a:r>
              <a:endParaRPr lang="en-US" altLang="zh-CN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圆角矩形 15"/>
          <p:cNvSpPr>
            <a:spLocks noChangeArrowheads="1"/>
          </p:cNvSpPr>
          <p:nvPr/>
        </p:nvSpPr>
        <p:spPr bwMode="auto">
          <a:xfrm>
            <a:off x="4690302" y="2971186"/>
            <a:ext cx="2331318" cy="442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rgbClr val="00ACE6"/>
            </a:solidFill>
            <a:round/>
          </a:ln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dirty="0"/>
              <a:t>v-if</a:t>
            </a:r>
            <a:r>
              <a:rPr lang="zh-CN" altLang="en-US" dirty="0"/>
              <a:t>和</a:t>
            </a:r>
            <a:r>
              <a:rPr lang="en-US" altLang="zh-CN" dirty="0"/>
              <a:t>v-show</a:t>
            </a:r>
            <a:r>
              <a:rPr lang="zh-CN" altLang="en-US" dirty="0"/>
              <a:t>指令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 bldLvl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创建</a:t>
            </a:r>
            <a:r>
              <a:rPr lang="en-US" altLang="zh-CN" dirty="0" err="1"/>
              <a:t>vm</a:t>
            </a:r>
            <a:r>
              <a:rPr lang="zh-CN" altLang="en-US" dirty="0"/>
              <a:t>实例并在</a:t>
            </a:r>
            <a:r>
              <a:rPr lang="en-US" altLang="zh-CN" dirty="0"/>
              <a:t>data</a:t>
            </a:r>
            <a:r>
              <a:rPr lang="zh-CN" altLang="en-US" dirty="0"/>
              <a:t>中定义</a:t>
            </a:r>
            <a:r>
              <a:rPr lang="en-US" altLang="zh-CN" dirty="0" err="1"/>
              <a:t>isShow</a:t>
            </a:r>
            <a:r>
              <a:rPr lang="zh-CN" altLang="en-US" dirty="0"/>
              <a:t>属性</a:t>
            </a:r>
            <a:r>
              <a:rPr lang="zh-CN" altLang="zh-CN" dirty="0"/>
              <a:t>。</a:t>
            </a:r>
            <a:endParaRPr lang="zh-CN" altLang="zh-CN" dirty="0"/>
          </a:p>
        </p:txBody>
      </p:sp>
      <p:grpSp>
        <p:nvGrpSpPr>
          <p:cNvPr id="10" name="组合 9"/>
          <p:cNvGrpSpPr/>
          <p:nvPr/>
        </p:nvGrpSpPr>
        <p:grpSpPr bwMode="auto">
          <a:xfrm>
            <a:off x="3005442" y="2839287"/>
            <a:ext cx="2182648" cy="2823820"/>
            <a:chOff x="1277815" y="3552079"/>
            <a:chExt cx="3259053" cy="20786501"/>
          </a:xfrm>
        </p:grpSpPr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277815" y="3552079"/>
              <a:ext cx="3259052" cy="20786501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1363358" y="3670954"/>
              <a:ext cx="3173510" cy="19710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({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el: '#app',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data: 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 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isShow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: true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  }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})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&lt;/script&gt;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：在浏览器中运行查看页面效果</a:t>
            </a:r>
            <a:r>
              <a:rPr lang="zh-CN" altLang="zh-CN" dirty="0"/>
              <a:t>。</a:t>
            </a:r>
            <a:endParaRPr lang="zh-CN" altLang="zh-CN" dirty="0"/>
          </a:p>
        </p:txBody>
      </p:sp>
      <p:pic>
        <p:nvPicPr>
          <p:cNvPr id="15" name="Picture 2" descr="2-2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802" y="2804124"/>
            <a:ext cx="4793966" cy="165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altLang="zh-CN" dirty="0"/>
              <a:t>2.2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/>
              <a:t>数据绑定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内置指令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9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zh-CN" altLang="en-US" dirty="0"/>
              <a:t>单击“显示</a:t>
            </a:r>
            <a:r>
              <a:rPr lang="en-US" altLang="zh-CN" dirty="0"/>
              <a:t>/</a:t>
            </a:r>
            <a:r>
              <a:rPr lang="zh-CN" altLang="en-US" dirty="0"/>
              <a:t>隐藏”按钮，控值“我是</a:t>
            </a:r>
            <a:r>
              <a:rPr lang="en-US" altLang="zh-CN" dirty="0"/>
              <a:t>v-if</a:t>
            </a:r>
            <a:r>
              <a:rPr lang="zh-CN" altLang="en-US" dirty="0"/>
              <a:t>”的显示和隐藏</a:t>
            </a:r>
            <a:r>
              <a:rPr lang="zh-CN" altLang="zh-CN" dirty="0"/>
              <a:t>。</a:t>
            </a:r>
            <a:endParaRPr lang="zh-CN" altLang="zh-CN" dirty="0"/>
          </a:p>
        </p:txBody>
      </p:sp>
      <p:pic>
        <p:nvPicPr>
          <p:cNvPr id="14" name="Picture 3" descr="2-2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435" y="2940096"/>
            <a:ext cx="4978688" cy="171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/>
            <a:r>
              <a:rPr lang="en-US" dirty="0"/>
              <a:t>  </a:t>
            </a:r>
            <a:r>
              <a:rPr lang="zh-CN" altLang="en-US" dirty="0"/>
              <a:t>作业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27038" y="1493838"/>
            <a:ext cx="4703762" cy="3987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/>
              <a:t>  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作业：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学生列表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/>
              <a:t>                                                            </a:t>
            </a:r>
            <a:endParaRPr lang="zh-CN" altLang="en-US" dirty="0"/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作业展示</a:t>
            </a:r>
            <a:r>
              <a:rPr lang="zh-CN" altLang="en-US" dirty="0"/>
              <a:t>：</a:t>
            </a:r>
            <a:endParaRPr lang="zh-CN" altLang="zh-CN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95500" y="1892935"/>
            <a:ext cx="4953635" cy="25533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1480" y="4615815"/>
            <a:ext cx="788670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b="1" u="sng" dirty="0">
                <a:solidFill>
                  <a:srgbClr val="0D74C9"/>
                </a:solidFill>
                <a:sym typeface="+mn-ea"/>
              </a:rPr>
              <a:t>作业要求</a:t>
            </a:r>
            <a:r>
              <a:rPr lang="zh-CN" altLang="en-US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1.</a:t>
            </a:r>
            <a:r>
              <a:rPr lang="zh-CN" altLang="en-US" dirty="0">
                <a:sym typeface="+mn-ea"/>
              </a:rPr>
              <a:t>点击增加学生按钮，列表新增一条学生信息。点击删除学生按钮，列表删除一条学生信息。</a:t>
            </a:r>
            <a:endParaRPr lang="zh-CN" altLang="en-US" dirty="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ym typeface="+mn-ea"/>
              </a:rPr>
              <a:t>2.</a:t>
            </a:r>
            <a:r>
              <a:rPr lang="zh-CN" altLang="en-US" dirty="0">
                <a:sym typeface="+mn-ea"/>
              </a:rPr>
              <a:t>当学生列表没有数据时，删除按钮灰色不可点，列表显示</a:t>
            </a:r>
            <a:r>
              <a:rPr lang="en-US" altLang="zh-CN" dirty="0">
                <a:sym typeface="+mn-ea"/>
              </a:rPr>
              <a:t>“</a:t>
            </a:r>
            <a:r>
              <a:rPr lang="zh-CN" altLang="en-US" dirty="0">
                <a:sym typeface="+mn-ea"/>
              </a:rPr>
              <a:t>暂无数据</a:t>
            </a:r>
            <a:r>
              <a:rPr lang="en-US" altLang="zh-CN" dirty="0">
                <a:sym typeface="+mn-ea"/>
              </a:rPr>
              <a:t>”</a:t>
            </a:r>
            <a:r>
              <a:rPr lang="zh-CN" altLang="en-US" dirty="0">
                <a:sym typeface="+mn-ea"/>
              </a:rPr>
              <a:t>，当学生列表等于班级人数时，增加按钮变为灰色不可点。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案例展示</a:t>
            </a:r>
            <a:r>
              <a:rPr lang="zh-CN" altLang="en-US" dirty="0"/>
              <a:t>：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el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唯一根标签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Picture 2" descr="dfdfdff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325" y="2857135"/>
            <a:ext cx="4585488" cy="14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9"/>
          <p:cNvGrpSpPr/>
          <p:nvPr/>
        </p:nvGrpSpPr>
        <p:grpSpPr bwMode="auto">
          <a:xfrm>
            <a:off x="2778919" y="2734785"/>
            <a:ext cx="4320499" cy="2967515"/>
            <a:chOff x="1277816" y="3552092"/>
            <a:chExt cx="2271831" cy="2961812"/>
          </a:xfrm>
        </p:grpSpPr>
        <p:sp>
          <p:nvSpPr>
            <p:cNvPr id="4" name="矩形 10"/>
            <p:cNvSpPr>
              <a:spLocks noChangeArrowheads="1"/>
            </p:cNvSpPr>
            <p:nvPr/>
          </p:nvSpPr>
          <p:spPr bwMode="auto">
            <a:xfrm>
              <a:off x="1277816" y="3552092"/>
              <a:ext cx="2271831" cy="2961812"/>
            </a:xfrm>
            <a:prstGeom prst="rect">
              <a:avLst/>
            </a:prstGeom>
            <a:solidFill>
              <a:srgbClr val="003F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ysDot"/>
                  <a:round/>
                </a14:hiddenLine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/>
            </a:p>
          </p:txBody>
        </p:sp>
        <p:sp>
          <p:nvSpPr>
            <p:cNvPr id="5" name="矩形 11"/>
            <p:cNvSpPr>
              <a:spLocks noChangeArrowheads="1"/>
            </p:cNvSpPr>
            <p:nvPr/>
          </p:nvSpPr>
          <p:spPr bwMode="auto">
            <a:xfrm>
              <a:off x="1363359" y="3670950"/>
              <a:ext cx="2186288" cy="2457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&lt;!-- 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定义唯一根元素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div --&gt;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&lt;div id="app"&gt;{{name}}&lt;/div</a:t>
              </a:r>
              <a:r>
                <a:rPr lang="en-US" altLang="zh-CN" sz="1400" dirty="0"/>
                <a:t>&gt;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&lt;script&gt;</a:t>
              </a:r>
              <a:endParaRPr lang="en-US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 err="1">
                  <a:solidFill>
                    <a:schemeClr val="bg1"/>
                  </a:solidFill>
                </a:rPr>
                <a:t>var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vm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 = new 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Vue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({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el: '#app', // 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通过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el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与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div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元素绑定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  data: {name: '</a:t>
              </a:r>
              <a:r>
                <a:rPr lang="en-US" altLang="zh-CN" sz="1400" b="1" dirty="0" err="1">
                  <a:solidFill>
                    <a:schemeClr val="bg1"/>
                  </a:solidFill>
                </a:rPr>
                <a:t>Vue</a:t>
              </a:r>
              <a:r>
                <a:rPr lang="zh-CN" altLang="zh-CN" sz="1400" b="1" dirty="0">
                  <a:solidFill>
                    <a:schemeClr val="bg1"/>
                  </a:solidFill>
                </a:rPr>
                <a:t>实例创建成功！</a:t>
              </a:r>
              <a:r>
                <a:rPr lang="en-US" altLang="zh-CN" sz="1400" b="1" dirty="0">
                  <a:solidFill>
                    <a:schemeClr val="bg1"/>
                  </a:solidFill>
                </a:rPr>
                <a:t>'}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})</a:t>
              </a:r>
              <a:endParaRPr lang="zh-CN" altLang="zh-CN" sz="1400" b="1" dirty="0">
                <a:solidFill>
                  <a:schemeClr val="bg1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lang="en-US" altLang="zh-CN" sz="1400" b="1" dirty="0">
                  <a:solidFill>
                    <a:schemeClr val="bg1"/>
                  </a:solidFill>
                </a:rPr>
                <a:t>&lt;script&gt;</a:t>
              </a:r>
              <a:endParaRPr lang="zh-CN" altLang="zh-CN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b="1" u="sng" dirty="0">
                <a:solidFill>
                  <a:srgbClr val="0D74C9"/>
                </a:solidFill>
              </a:rPr>
              <a:t>案例实现</a:t>
            </a:r>
            <a:r>
              <a:rPr lang="zh-CN" altLang="en-US" dirty="0"/>
              <a:t>：唯一根元素</a:t>
            </a:r>
            <a:r>
              <a:rPr lang="en-US" altLang="zh-CN" dirty="0"/>
              <a:t>&lt;div&gt;</a:t>
            </a:r>
            <a:r>
              <a:rPr lang="zh-CN" altLang="en-US" dirty="0"/>
              <a:t>通过</a:t>
            </a:r>
            <a:r>
              <a:rPr lang="en-US" altLang="zh-CN" dirty="0"/>
              <a:t>id</a:t>
            </a:r>
            <a:r>
              <a:rPr lang="zh-CN" altLang="en-US" dirty="0"/>
              <a:t>值与</a:t>
            </a:r>
            <a:r>
              <a:rPr lang="en-US" altLang="zh-CN" dirty="0" err="1"/>
              <a:t>Vue</a:t>
            </a:r>
            <a:r>
              <a:rPr lang="zh-CN" altLang="en-US" dirty="0"/>
              <a:t>中的</a:t>
            </a:r>
            <a:r>
              <a:rPr lang="en-US" altLang="zh-CN" dirty="0"/>
              <a:t>el</a:t>
            </a:r>
            <a:r>
              <a:rPr lang="zh-CN" altLang="en-US" dirty="0"/>
              <a:t>选项绑定。</a:t>
            </a:r>
            <a:endParaRPr lang="en-US" altLang="zh-CN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9" name="矩形 8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el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唯一根标签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565150" y="1992313"/>
            <a:ext cx="7907338" cy="11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b="1" u="sng" dirty="0">
                <a:solidFill>
                  <a:srgbClr val="0D74C9"/>
                </a:solidFill>
              </a:rPr>
              <a:t>data</a:t>
            </a:r>
            <a:r>
              <a:rPr lang="zh-CN" altLang="en-US" b="1" u="sng" dirty="0">
                <a:solidFill>
                  <a:srgbClr val="0D74C9"/>
                </a:solidFill>
              </a:rPr>
              <a:t>初始数据</a:t>
            </a:r>
            <a:r>
              <a:rPr lang="zh-CN" altLang="en-US" dirty="0"/>
              <a:t>：</a:t>
            </a:r>
            <a:r>
              <a:rPr lang="en-US" altLang="zh-CN" dirty="0" err="1"/>
              <a:t>Vue</a:t>
            </a:r>
            <a:r>
              <a:rPr lang="zh-CN" altLang="zh-CN" dirty="0"/>
              <a:t>实例的数据对象为</a:t>
            </a:r>
            <a:r>
              <a:rPr lang="en-US" altLang="zh-CN" dirty="0"/>
              <a:t>data</a:t>
            </a:r>
            <a:r>
              <a:rPr lang="zh-CN" altLang="zh-CN" dirty="0"/>
              <a:t>，</a:t>
            </a:r>
            <a:r>
              <a:rPr lang="en-US" altLang="zh-CN" dirty="0"/>
              <a:t>Vue</a:t>
            </a:r>
            <a:r>
              <a:rPr lang="zh-CN" altLang="zh-CN" dirty="0"/>
              <a:t>会将</a:t>
            </a:r>
            <a:r>
              <a:rPr lang="en-US" altLang="zh-CN" dirty="0"/>
              <a:t>data</a:t>
            </a:r>
            <a:r>
              <a:rPr lang="zh-CN" altLang="zh-CN" dirty="0"/>
              <a:t>的属性转换为</a:t>
            </a:r>
            <a:r>
              <a:rPr lang="en-US" altLang="zh-CN" dirty="0"/>
              <a:t>getter</a:t>
            </a:r>
            <a:r>
              <a:rPr lang="zh-CN" altLang="zh-CN" dirty="0"/>
              <a:t>、</a:t>
            </a:r>
            <a:r>
              <a:rPr lang="en-US" altLang="zh-CN" dirty="0"/>
              <a:t>setter</a:t>
            </a:r>
            <a:r>
              <a:rPr lang="zh-CN" altLang="zh-CN" dirty="0"/>
              <a:t>，从而让</a:t>
            </a:r>
            <a:r>
              <a:rPr lang="en-US" altLang="zh-CN" dirty="0"/>
              <a:t>data</a:t>
            </a:r>
            <a:r>
              <a:rPr lang="zh-CN" altLang="zh-CN" dirty="0"/>
              <a:t>的属性能够响应数据变化。</a:t>
            </a:r>
            <a:endParaRPr lang="zh-CN" alt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 bwMode="auto">
          <a:xfrm>
            <a:off x="1657350" y="153988"/>
            <a:ext cx="4716463" cy="776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pPr algn="l">
              <a:defRPr/>
            </a:pPr>
            <a:r>
              <a:rPr lang="en-US" altLang="zh-CN" dirty="0">
                <a:cs typeface="Times New Roman" panose="02020603050405020304" pitchFamily="18" charset="0"/>
              </a:rPr>
              <a:t>2.1 </a:t>
            </a:r>
            <a:r>
              <a:rPr lang="en-US" altLang="zh-CN" dirty="0" err="1">
                <a:latin typeface="+mn-lt"/>
                <a:cs typeface="Times New Roman" panose="02020603050405020304" pitchFamily="18" charset="0"/>
              </a:rPr>
              <a:t>Vue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实例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3176" y="1265272"/>
            <a:ext cx="414670" cy="584791"/>
            <a:chOff x="-16824" y="1265272"/>
            <a:chExt cx="414670" cy="584791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" name="矩形 6"/>
            <p:cNvSpPr/>
            <p:nvPr/>
          </p:nvSpPr>
          <p:spPr bwMode="auto">
            <a:xfrm>
              <a:off x="-16824" y="1265272"/>
              <a:ext cx="414670" cy="584791"/>
            </a:xfrm>
            <a:prstGeom prst="rect">
              <a:avLst/>
            </a:prstGeom>
            <a:solidFill>
              <a:srgbClr val="0F83E3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-16824" y="1296057"/>
              <a:ext cx="38504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800" dirty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7038" y="1493838"/>
            <a:ext cx="4703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data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初始数据</a:t>
            </a:r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                                                            </a:t>
            </a:r>
            <a:endParaRPr lang="zh-CN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ACE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tags/tag1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10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11.xml><?xml version="1.0" encoding="utf-8"?>
<p:tagLst xmlns:p="http://schemas.openxmlformats.org/presentationml/2006/main">
  <p:tag name="ISPRING_RESOURCE_PATHS_HASH_PRESENTER" val="7415537385b97b93f16b659872bae23149a5d637"/>
  <p:tag name="KSO_WPP_MARK_KEY" val="f8ef8b64-4808-4a1e-905d-168f39a1bc41"/>
  <p:tag name="COMMONDATA" val="eyJoZGlkIjoiNzg3NWY4MjJmZTRjMDI2YjU2YzEyNmFiM2Y1NDRlMDQifQ=="/>
  <p:tag name="commondata" val="eyJoZGlkIjoiZmNhMzdiMjFlNTdjMDg0YmM2ZmMyZDc4YTVhZTc5OWEifQ=="/>
</p:tagLst>
</file>

<file path=ppt/tags/tag2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3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4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5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6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7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8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ags/tag9.xml><?xml version="1.0" encoding="utf-8"?>
<p:tagLst xmlns:p="http://schemas.openxmlformats.org/presentationml/2006/main">
  <p:tag name="KSO_WM_DIAGRAM_VIRTUALLY_FRAME" val="{&quot;height&quot;:384.25398683722227,&quot;left&quot;:134.25,&quot;top&quot;:100.12503937007874,&quot;width&quot;:310.8196062992126}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ACE6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ACE6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11748</Words>
  <Application>WPS 演示</Application>
  <PresentationFormat>全屏显示(4:3)</PresentationFormat>
  <Paragraphs>943</Paragraphs>
  <Slides>69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69</vt:i4>
      </vt:variant>
    </vt:vector>
  </HeadingPairs>
  <TitlesOfParts>
    <vt:vector size="81" baseType="lpstr">
      <vt:lpstr>Arial</vt:lpstr>
      <vt:lpstr>宋体</vt:lpstr>
      <vt:lpstr>Wingdings</vt:lpstr>
      <vt:lpstr>微软雅黑</vt:lpstr>
      <vt:lpstr>Calibri</vt:lpstr>
      <vt:lpstr>Cambria Math</vt:lpstr>
      <vt:lpstr>汉仪综艺体简</vt:lpstr>
      <vt:lpstr>Times New Roman</vt:lpstr>
      <vt:lpstr>Times New Roman</vt:lpstr>
      <vt:lpstr>Arial</vt:lpstr>
      <vt:lpstr>Arial Unicode MS</vt:lpstr>
      <vt:lpstr>默认设计模板</vt:lpstr>
      <vt:lpstr>第2章 Vue开发基础</vt:lpstr>
      <vt:lpstr>目录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2.1 Vue实例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2.2 Vue数据绑定</vt:lpstr>
      <vt:lpstr>  作业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王哲</dc:creator>
  <cp:lastModifiedBy>cici</cp:lastModifiedBy>
  <cp:revision>446</cp:revision>
  <dcterms:created xsi:type="dcterms:W3CDTF">2013-01-25T01:44:00Z</dcterms:created>
  <dcterms:modified xsi:type="dcterms:W3CDTF">2024-03-04T14:43:07Z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9781E2276A5C4836906E0C9F4B423586_12</vt:lpwstr>
  </property>
</Properties>
</file>